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59" d="100"/>
          <a:sy n="59" d="100"/>
        </p:scale>
        <p:origin x="44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BDF1DF-AE20-48C2-8D07-E34BBA7E6C23}" type="datetimeFigureOut">
              <a:rPr kumimoji="1" lang="ja-JP" altLang="en-US" smtClean="0"/>
              <a:t>2017/11/13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7B51D0-F9B3-4590-98C8-ED6C10684F5D}" type="slidenum">
              <a:rPr kumimoji="1" lang="ja-JP" altLang="en-US" smtClean="0"/>
              <a:t>‹#›</a:t>
            </a:fld>
            <a:endParaRPr kumimoji="1" lang="ja-JP" altLang="en-US"/>
          </a:p>
        </p:txBody>
      </p:sp>
    </p:spTree>
    <p:extLst>
      <p:ext uri="{BB962C8B-B14F-4D97-AF65-F5344CB8AC3E}">
        <p14:creationId xmlns:p14="http://schemas.microsoft.com/office/powerpoint/2010/main" val="35599712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2CE75C6-EB46-4251-8E69-1891A9BAAA62}"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70D6045-8D9D-42A8-86A3-3F15A45412C0}"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7C1F85C-521D-4293-A519-CCE2C21E41CC}"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972F1349-4D7B-4047-9619-D695285790D7}"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053DE2FC-3186-4551-B7AF-1241844C511D}"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ED0C4E67-B3D9-4D94-87B3-DB0DFA3A288D}"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3905930-E233-4D7C-AB6E-2A7FDD90895D}"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66F3D88-4771-47AA-B0AD-513E60CE58AB}"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03BBE54-D6E2-4CD5-96AD-04DE03FDF6F8}"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B2B91BA-C05E-4D8B-86CB-47DD84C72C43}" type="datetime1">
              <a:rPr lang="en-US" altLang="ja-JP" smtClean="0"/>
              <a:t>11/13/2017</a:t>
            </a:fld>
            <a:endParaRPr lang="en-US" dirty="0"/>
          </a:p>
        </p:txBody>
      </p:sp>
      <p:sp>
        <p:nvSpPr>
          <p:cNvPr id="5" name="Footer Placeholder 4"/>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06A66DF-9B9B-46DB-9752-986125FFBCA3}"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F79D35B-7EC7-4D48-BCE6-DD4DF39A8133}" type="datetime1">
              <a:rPr lang="en-US" altLang="ja-JP" smtClean="0"/>
              <a:t>11/13/2017</a:t>
            </a:fld>
            <a:endParaRPr lang="en-US" dirty="0"/>
          </a:p>
        </p:txBody>
      </p:sp>
      <p:sp>
        <p:nvSpPr>
          <p:cNvPr id="8" name="Footer Placeholder 7"/>
          <p:cNvSpPr>
            <a:spLocks noGrp="1"/>
          </p:cNvSpPr>
          <p:nvPr>
            <p:ph type="ftr" sz="quarter" idx="11"/>
          </p:nvPr>
        </p:nvSpPr>
        <p:spPr/>
        <p:txBody>
          <a:bodyPr/>
          <a:lstStyle/>
          <a:p>
            <a:r>
              <a:rPr lang="ja-JP" altLang="en-US" smtClean="0"/>
              <a:t>物理学</a:t>
            </a:r>
            <a:r>
              <a:rPr lang="en-US" smtClean="0"/>
              <a:t>II</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E7EF052-A90D-4A7D-AD32-2F5749FDB7F8}" type="datetime1">
              <a:rPr lang="en-US" altLang="ja-JP" smtClean="0"/>
              <a:t>11/13/2017</a:t>
            </a:fld>
            <a:endParaRPr lang="en-US" dirty="0"/>
          </a:p>
        </p:txBody>
      </p:sp>
      <p:sp>
        <p:nvSpPr>
          <p:cNvPr id="4" name="Footer Placeholder 3"/>
          <p:cNvSpPr>
            <a:spLocks noGrp="1"/>
          </p:cNvSpPr>
          <p:nvPr>
            <p:ph type="ftr" sz="quarter" idx="11"/>
          </p:nvPr>
        </p:nvSpPr>
        <p:spPr/>
        <p:txBody>
          <a:bodyPr/>
          <a:lstStyle/>
          <a:p>
            <a:r>
              <a:rPr lang="ja-JP" altLang="en-US" smtClean="0"/>
              <a:t>物理学</a:t>
            </a:r>
            <a:r>
              <a:rPr lang="en-US" smtClean="0"/>
              <a:t>II</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DE2B46-8209-4DF2-B187-056CE0EB0611}" type="datetime1">
              <a:rPr lang="en-US" altLang="ja-JP" smtClean="0"/>
              <a:t>11/13/2017</a:t>
            </a:fld>
            <a:endParaRPr lang="en-US" dirty="0"/>
          </a:p>
        </p:txBody>
      </p:sp>
      <p:sp>
        <p:nvSpPr>
          <p:cNvPr id="3" name="Footer Placeholder 2"/>
          <p:cNvSpPr>
            <a:spLocks noGrp="1"/>
          </p:cNvSpPr>
          <p:nvPr>
            <p:ph type="ftr" sz="quarter" idx="11"/>
          </p:nvPr>
        </p:nvSpPr>
        <p:spPr/>
        <p:txBody>
          <a:bodyPr/>
          <a:lstStyle/>
          <a:p>
            <a:r>
              <a:rPr lang="ja-JP" altLang="en-US" smtClean="0"/>
              <a:t>物理学</a:t>
            </a:r>
            <a:r>
              <a:rPr lang="en-US" smtClean="0"/>
              <a:t>II</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F7F1DE0-5C39-4276-95CD-5CC2D271D4D5}"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1928334-286C-4968-966A-9F6F1BB97370}" type="datetime1">
              <a:rPr lang="en-US" altLang="ja-JP" smtClean="0"/>
              <a:t>11/13/2017</a:t>
            </a:fld>
            <a:endParaRPr lang="en-US" dirty="0"/>
          </a:p>
        </p:txBody>
      </p:sp>
      <p:sp>
        <p:nvSpPr>
          <p:cNvPr id="6" name="Footer Placeholder 5"/>
          <p:cNvSpPr>
            <a:spLocks noGrp="1"/>
          </p:cNvSpPr>
          <p:nvPr>
            <p:ph type="ftr" sz="quarter" idx="11"/>
          </p:nvPr>
        </p:nvSpPr>
        <p:spPr/>
        <p:txBody>
          <a:bodyPr/>
          <a:lstStyle/>
          <a:p>
            <a:r>
              <a:rPr lang="ja-JP" altLang="en-US" smtClean="0"/>
              <a:t>物理学</a:t>
            </a:r>
            <a:r>
              <a:rPr lang="en-US" smtClean="0"/>
              <a:t>II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90A243D-330A-40D7-995E-594C1CCAE160}" type="datetime1">
              <a:rPr lang="en-US" altLang="ja-JP" smtClean="0"/>
              <a:t>11/13/2017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ja-JP" altLang="en-US" smtClean="0"/>
              <a:t>物理学</a:t>
            </a:r>
            <a:r>
              <a:rPr lang="en-US" smtClean="0"/>
              <a:t>II</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12.pn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4800" dirty="0" smtClean="0"/>
              <a:t>電位・キャパシター・誘電体</a:t>
            </a:r>
            <a:endParaRPr kumimoji="1" lang="ja-JP" altLang="en-US" sz="4800" dirty="0"/>
          </a:p>
        </p:txBody>
      </p:sp>
      <p:sp>
        <p:nvSpPr>
          <p:cNvPr id="3" name="サブタイトル 2"/>
          <p:cNvSpPr>
            <a:spLocks noGrp="1"/>
          </p:cNvSpPr>
          <p:nvPr>
            <p:ph type="subTitle" idx="1"/>
          </p:nvPr>
        </p:nvSpPr>
        <p:spPr/>
        <p:txBody>
          <a:bodyPr/>
          <a:lstStyle/>
          <a:p>
            <a:r>
              <a:rPr kumimoji="1" lang="ja-JP" altLang="en-US" dirty="0" smtClean="0"/>
              <a:t>電位差は</a:t>
            </a:r>
            <a:r>
              <a:rPr lang="ja-JP" altLang="en-US" dirty="0" smtClean="0"/>
              <a:t>ボルトであらわす。キャパシターはファラッド、誘電体は水</a:t>
            </a:r>
            <a:endParaRPr kumimoji="1" lang="ja-JP" altLang="en-US" dirty="0"/>
          </a:p>
        </p:txBody>
      </p:sp>
      <p:pic>
        <p:nvPicPr>
          <p:cNvPr id="4" name="Picture 4"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200" y="0"/>
            <a:ext cx="2950029" cy="4020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日付プレースホルダー 4"/>
          <p:cNvSpPr>
            <a:spLocks noGrp="1"/>
          </p:cNvSpPr>
          <p:nvPr>
            <p:ph type="dt" sz="half" idx="10"/>
          </p:nvPr>
        </p:nvSpPr>
        <p:spPr/>
        <p:txBody>
          <a:bodyPr/>
          <a:lstStyle/>
          <a:p>
            <a:fld id="{13D09EF6-5E84-4DC4-80B5-5605603E52F2}" type="datetime1">
              <a:rPr lang="en-US" altLang="ja-JP" smtClean="0"/>
              <a:t>11/13/2017</a:t>
            </a:fld>
            <a:endParaRPr lang="en-US" dirty="0"/>
          </a:p>
        </p:txBody>
      </p:sp>
      <p:sp>
        <p:nvSpPr>
          <p:cNvPr id="6" name="フッター プレースホルダー 5"/>
          <p:cNvSpPr>
            <a:spLocks noGrp="1"/>
          </p:cNvSpPr>
          <p:nvPr>
            <p:ph type="ftr" sz="quarter" idx="11"/>
          </p:nvPr>
        </p:nvSpPr>
        <p:spPr/>
        <p:txBody>
          <a:bodyPr/>
          <a:lstStyle/>
          <a:p>
            <a:r>
              <a:rPr lang="ja-JP" altLang="en-US" smtClean="0"/>
              <a:t>物理学</a:t>
            </a:r>
            <a:r>
              <a:rPr lang="en-US" smtClean="0"/>
              <a:t>II</a:t>
            </a:r>
            <a:endParaRPr lang="en-US" dirty="0"/>
          </a:p>
        </p:txBody>
      </p:sp>
      <p:sp>
        <p:nvSpPr>
          <p:cNvPr id="7" name="スライド番号プレースホルダー 6"/>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14860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電位差は等電位線であらわすことが多い</a:t>
            </a:r>
            <a:endParaRPr kumimoji="1" lang="ja-JP" altLang="en-US" dirty="0"/>
          </a:p>
        </p:txBody>
      </p:sp>
      <p:sp>
        <p:nvSpPr>
          <p:cNvPr id="3" name="コンテンツ プレースホルダー 2"/>
          <p:cNvSpPr>
            <a:spLocks noGrp="1"/>
          </p:cNvSpPr>
          <p:nvPr>
            <p:ph idx="1"/>
          </p:nvPr>
        </p:nvSpPr>
        <p:spPr>
          <a:xfrm>
            <a:off x="1021670" y="2084613"/>
            <a:ext cx="4671558" cy="4544787"/>
          </a:xfrm>
        </p:spPr>
        <p:txBody>
          <a:bodyPr/>
          <a:lstStyle/>
          <a:p>
            <a:r>
              <a:rPr kumimoji="1" lang="ja-JP" altLang="en-US" dirty="0" smtClean="0"/>
              <a:t>電位差で、便利なのは、絶縁破壊電圧が１ｍｍで３</a:t>
            </a:r>
            <a:r>
              <a:rPr kumimoji="1" lang="en-US" altLang="ja-JP" dirty="0" smtClean="0"/>
              <a:t>kV</a:t>
            </a:r>
            <a:r>
              <a:rPr kumimoji="1" lang="ja-JP" altLang="en-US" dirty="0" smtClean="0"/>
              <a:t>になること</a:t>
            </a:r>
            <a:endParaRPr kumimoji="1" lang="en-US" altLang="ja-JP" dirty="0" smtClean="0"/>
          </a:p>
          <a:p>
            <a:r>
              <a:rPr lang="ja-JP" altLang="en-US" dirty="0"/>
              <a:t>下</a:t>
            </a:r>
            <a:r>
              <a:rPr lang="ja-JP" altLang="en-US" dirty="0" smtClean="0"/>
              <a:t>の</a:t>
            </a:r>
            <a:r>
              <a:rPr lang="ja-JP" altLang="en-US" dirty="0"/>
              <a:t>図</a:t>
            </a:r>
            <a:r>
              <a:rPr lang="ja-JP" altLang="en-US" dirty="0" smtClean="0"/>
              <a:t>のような</a:t>
            </a:r>
            <a:r>
              <a:rPr lang="ja-JP" altLang="en-US" dirty="0"/>
              <a:t>状況</a:t>
            </a:r>
            <a:r>
              <a:rPr lang="ja-JP" altLang="en-US" dirty="0" smtClean="0"/>
              <a:t>は危険、面白がっている場合ではない</a:t>
            </a:r>
            <a:endParaRPr lang="en-US" altLang="ja-JP" dirty="0" smtClean="0"/>
          </a:p>
          <a:p>
            <a:r>
              <a:rPr kumimoji="1" lang="ja-JP" altLang="en-US" dirty="0"/>
              <a:t>大気中</a:t>
            </a:r>
            <a:r>
              <a:rPr kumimoji="1" lang="ja-JP" altLang="en-US" dirty="0" smtClean="0"/>
              <a:t>では高い電位差が発生する</a:t>
            </a:r>
            <a:endParaRPr kumimoji="1" lang="en-US" altLang="ja-JP" dirty="0" smtClean="0"/>
          </a:p>
          <a:p>
            <a:pPr marL="0" indent="0">
              <a:buNone/>
            </a:pPr>
            <a:endParaRPr kumimoji="1" lang="ja-JP" altLang="en-US" dirty="0"/>
          </a:p>
        </p:txBody>
      </p:sp>
      <p:pic>
        <p:nvPicPr>
          <p:cNvPr id="4" name="Picture 7" descr="LinesOfFor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3228" y="1621746"/>
            <a:ext cx="6498772" cy="2449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10" descr="h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3228" y="4071558"/>
            <a:ext cx="1968726" cy="2696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日付プレースホルダー 5"/>
          <p:cNvSpPr>
            <a:spLocks noGrp="1"/>
          </p:cNvSpPr>
          <p:nvPr>
            <p:ph type="dt" sz="half" idx="10"/>
          </p:nvPr>
        </p:nvSpPr>
        <p:spPr/>
        <p:txBody>
          <a:bodyPr/>
          <a:lstStyle/>
          <a:p>
            <a:fld id="{1574C750-AA8F-4181-B89D-677D83073B97}" type="datetime1">
              <a:rPr lang="en-US" altLang="ja-JP" smtClean="0"/>
              <a:t>11/13/2017</a:t>
            </a:fld>
            <a:endParaRPr lang="en-US" dirty="0"/>
          </a:p>
        </p:txBody>
      </p:sp>
      <p:sp>
        <p:nvSpPr>
          <p:cNvPr id="7" name="フッター プレースホルダー 6"/>
          <p:cNvSpPr>
            <a:spLocks noGrp="1"/>
          </p:cNvSpPr>
          <p:nvPr>
            <p:ph type="ftr" sz="quarter" idx="11"/>
          </p:nvPr>
        </p:nvSpPr>
        <p:spPr/>
        <p:txBody>
          <a:bodyPr/>
          <a:lstStyle/>
          <a:p>
            <a:r>
              <a:rPr lang="ja-JP" altLang="en-US" smtClean="0"/>
              <a:t>物理学</a:t>
            </a:r>
            <a:r>
              <a:rPr lang="en-US" smtClean="0"/>
              <a:t>II</a:t>
            </a:r>
            <a:endParaRPr lang="en-US" dirty="0"/>
          </a:p>
        </p:txBody>
      </p:sp>
      <p:sp>
        <p:nvSpPr>
          <p:cNvPr id="8" name="スライド番号プレースホルダー 7"/>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9" name="Picture 4" descr="EquiPot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1954" y="4040348"/>
            <a:ext cx="3462967" cy="272793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92349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電位の計算が簡単な例：点電荷</a:t>
            </a:r>
            <a:endParaRPr kumimoji="1" lang="ja-JP" altLang="en-US" dirty="0"/>
          </a:p>
        </p:txBody>
      </p:sp>
      <p:sp>
        <p:nvSpPr>
          <p:cNvPr id="3" name="コンテンツ プレースホルダー 2"/>
          <p:cNvSpPr>
            <a:spLocks noGrp="1"/>
          </p:cNvSpPr>
          <p:nvPr>
            <p:ph idx="1"/>
          </p:nvPr>
        </p:nvSpPr>
        <p:spPr>
          <a:xfrm>
            <a:off x="2589212" y="2133600"/>
            <a:ext cx="4628017" cy="3646714"/>
          </a:xfrm>
        </p:spPr>
        <p:txBody>
          <a:bodyPr/>
          <a:lstStyle/>
          <a:p>
            <a:r>
              <a:rPr kumimoji="1" lang="ja-JP" altLang="en-US" dirty="0" smtClean="0"/>
              <a:t>電位の数学的表現は基準点から現在位置まで仕事をしながら持ってくる</a:t>
            </a:r>
            <a:endParaRPr kumimoji="1" lang="en-US" altLang="ja-JP" dirty="0" smtClean="0"/>
          </a:p>
          <a:p>
            <a:r>
              <a:rPr lang="ja-JP" altLang="en-US" dirty="0" smtClean="0"/>
              <a:t>この</a:t>
            </a:r>
            <a:r>
              <a:rPr lang="ja-JP" altLang="en-US" dirty="0"/>
              <a:t>図</a:t>
            </a:r>
            <a:r>
              <a:rPr lang="ja-JP" altLang="en-US" dirty="0" smtClean="0"/>
              <a:t>では負の仕事をしている</a:t>
            </a:r>
            <a:endParaRPr lang="en-US" altLang="ja-JP" dirty="0" smtClean="0"/>
          </a:p>
          <a:p>
            <a:r>
              <a:rPr kumimoji="1" lang="ja-JP" altLang="en-US" dirty="0" smtClean="0"/>
              <a:t>点</a:t>
            </a:r>
            <a:r>
              <a:rPr kumimoji="1" lang="ja-JP" altLang="en-US" dirty="0"/>
              <a:t>電荷</a:t>
            </a:r>
            <a:r>
              <a:rPr kumimoji="1" lang="ja-JP" altLang="en-US" dirty="0" smtClean="0"/>
              <a:t>の</a:t>
            </a:r>
            <a:r>
              <a:rPr kumimoji="1" lang="ja-JP" altLang="en-US" dirty="0"/>
              <a:t>場合</a:t>
            </a:r>
            <a:r>
              <a:rPr kumimoji="1" lang="ja-JP" altLang="en-US" dirty="0" smtClean="0"/>
              <a:t>をやってみる</a:t>
            </a:r>
            <a:endParaRPr kumimoji="1" lang="ja-JP" altLang="en-US" dirty="0"/>
          </a:p>
        </p:txBody>
      </p:sp>
      <p:sp>
        <p:nvSpPr>
          <p:cNvPr id="4" name="日付プレースホルダー 3"/>
          <p:cNvSpPr>
            <a:spLocks noGrp="1"/>
          </p:cNvSpPr>
          <p:nvPr>
            <p:ph type="dt" sz="half" idx="10"/>
          </p:nvPr>
        </p:nvSpPr>
        <p:spPr/>
        <p:txBody>
          <a:bodyPr/>
          <a:lstStyle/>
          <a:p>
            <a:fld id="{203BBE54-D6E2-4CD5-96AD-04DE03FDF6F8}" type="datetime1">
              <a:rPr lang="en-US" altLang="ja-JP" smtClean="0"/>
              <a:t>11/13/2017</a:t>
            </a:fld>
            <a:endParaRPr lang="en-US" dirty="0"/>
          </a:p>
        </p:txBody>
      </p:sp>
      <p:sp>
        <p:nvSpPr>
          <p:cNvPr id="5" name="フッター プレースホルダー 4"/>
          <p:cNvSpPr>
            <a:spLocks noGrp="1"/>
          </p:cNvSpPr>
          <p:nvPr>
            <p:ph type="ftr" sz="quarter" idx="11"/>
          </p:nvPr>
        </p:nvSpPr>
        <p:spPr/>
        <p:txBody>
          <a:bodyPr/>
          <a:lstStyle/>
          <a:p>
            <a:r>
              <a:rPr lang="ja-JP" altLang="en-US" smtClean="0"/>
              <a:t>物理学</a:t>
            </a:r>
            <a:r>
              <a:rPr lang="en-US" smtClean="0"/>
              <a:t>II</a:t>
            </a:r>
            <a:endParaRPr lang="en-US" dirty="0"/>
          </a:p>
        </p:txBody>
      </p:sp>
      <p:sp>
        <p:nvSpPr>
          <p:cNvPr id="6" name="スライド番号プレースホルダー 5"/>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8" name="Picture 7" descr="potByPoint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6865" y="624110"/>
            <a:ext cx="1944635" cy="31543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4" descr="pathInL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7228" y="3778427"/>
            <a:ext cx="3892785" cy="272240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 name="図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42778" y="3778427"/>
            <a:ext cx="3648021" cy="2722405"/>
          </a:xfrm>
          <a:prstGeom prst="rect">
            <a:avLst/>
          </a:prstGeom>
        </p:spPr>
      </p:pic>
    </p:spTree>
    <p:extLst>
      <p:ext uri="{BB962C8B-B14F-4D97-AF65-F5344CB8AC3E}">
        <p14:creationId xmlns:p14="http://schemas.microsoft.com/office/powerpoint/2010/main" val="1195364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高圧発生装置で容量にためた電流を瞬間的に流して心室細動を除く</a:t>
            </a:r>
            <a:br>
              <a:rPr lang="ja-JP" altLang="en-US" dirty="0"/>
            </a:br>
            <a:endParaRPr kumimoji="1" lang="ja-JP" altLang="en-US" dirty="0"/>
          </a:p>
        </p:txBody>
      </p:sp>
      <p:sp>
        <p:nvSpPr>
          <p:cNvPr id="4" name="日付プレースホルダー 3"/>
          <p:cNvSpPr>
            <a:spLocks noGrp="1"/>
          </p:cNvSpPr>
          <p:nvPr>
            <p:ph type="dt" sz="half" idx="10"/>
          </p:nvPr>
        </p:nvSpPr>
        <p:spPr/>
        <p:txBody>
          <a:bodyPr/>
          <a:lstStyle/>
          <a:p>
            <a:fld id="{203BBE54-D6E2-4CD5-96AD-04DE03FDF6F8}" type="datetime1">
              <a:rPr lang="en-US" altLang="ja-JP" smtClean="0"/>
              <a:t>11/13/2017</a:t>
            </a:fld>
            <a:endParaRPr lang="en-US" dirty="0"/>
          </a:p>
        </p:txBody>
      </p:sp>
      <p:sp>
        <p:nvSpPr>
          <p:cNvPr id="5" name="フッター プレースホルダー 4"/>
          <p:cNvSpPr>
            <a:spLocks noGrp="1"/>
          </p:cNvSpPr>
          <p:nvPr>
            <p:ph type="ftr" sz="quarter" idx="11"/>
          </p:nvPr>
        </p:nvSpPr>
        <p:spPr/>
        <p:txBody>
          <a:bodyPr/>
          <a:lstStyle/>
          <a:p>
            <a:r>
              <a:rPr lang="ja-JP" altLang="en-US" smtClean="0"/>
              <a:t>物理学</a:t>
            </a:r>
            <a:r>
              <a:rPr lang="en-US" smtClean="0"/>
              <a:t>II</a:t>
            </a:r>
            <a:endParaRPr lang="en-US" dirty="0"/>
          </a:p>
        </p:txBody>
      </p:sp>
      <p:sp>
        <p:nvSpPr>
          <p:cNvPr id="6" name="スライド番号プレースホルダー 5"/>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7" name="Picture 4" descr="rescu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67481" y="1776565"/>
            <a:ext cx="6019729" cy="4950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2446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10"/>
          </p:nvPr>
        </p:nvSpPr>
        <p:spPr/>
        <p:txBody>
          <a:bodyPr/>
          <a:lstStyle/>
          <a:p>
            <a:fld id="{203BBE54-D6E2-4CD5-96AD-04DE03FDF6F8}" type="datetime1">
              <a:rPr lang="en-US" altLang="ja-JP" smtClean="0"/>
              <a:t>11/13/2017</a:t>
            </a:fld>
            <a:endParaRPr lang="en-US" dirty="0"/>
          </a:p>
        </p:txBody>
      </p:sp>
      <p:sp>
        <p:nvSpPr>
          <p:cNvPr id="5" name="フッター プレースホルダー 4"/>
          <p:cNvSpPr>
            <a:spLocks noGrp="1"/>
          </p:cNvSpPr>
          <p:nvPr>
            <p:ph type="ftr" sz="quarter" idx="11"/>
          </p:nvPr>
        </p:nvSpPr>
        <p:spPr/>
        <p:txBody>
          <a:bodyPr/>
          <a:lstStyle/>
          <a:p>
            <a:r>
              <a:rPr lang="ja-JP" altLang="en-US" smtClean="0"/>
              <a:t>物理学</a:t>
            </a:r>
            <a:r>
              <a:rPr lang="en-US" smtClean="0"/>
              <a:t>II</a:t>
            </a:r>
            <a:endParaRPr lang="en-US" dirty="0"/>
          </a:p>
        </p:txBody>
      </p:sp>
      <p:sp>
        <p:nvSpPr>
          <p:cNvPr id="6" name="スライド番号プレースホルダー 5"/>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7" name="Picture 4" descr="gaussPla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311578" y="3622674"/>
            <a:ext cx="5817029" cy="339861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031580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85131" y="585008"/>
            <a:ext cx="8911687" cy="1280890"/>
          </a:xfrm>
        </p:spPr>
        <p:txBody>
          <a:bodyPr/>
          <a:lstStyle/>
          <a:p>
            <a:r>
              <a:rPr kumimoji="1" lang="ja-JP" altLang="en-US" dirty="0" smtClean="0"/>
              <a:t>コンデンサーの並列、直列つなぎ</a:t>
            </a:r>
            <a:endParaRPr kumimoji="1" lang="ja-JP" altLang="en-US" dirty="0"/>
          </a:p>
        </p:txBody>
      </p:sp>
      <p:sp>
        <p:nvSpPr>
          <p:cNvPr id="4" name="日付プレースホルダー 3"/>
          <p:cNvSpPr>
            <a:spLocks noGrp="1"/>
          </p:cNvSpPr>
          <p:nvPr>
            <p:ph type="dt" sz="half" idx="10"/>
          </p:nvPr>
        </p:nvSpPr>
        <p:spPr/>
        <p:txBody>
          <a:bodyPr/>
          <a:lstStyle/>
          <a:p>
            <a:fld id="{203BBE54-D6E2-4CD5-96AD-04DE03FDF6F8}" type="datetime1">
              <a:rPr lang="en-US" altLang="ja-JP" smtClean="0"/>
              <a:t>11/13/2017</a:t>
            </a:fld>
            <a:endParaRPr lang="en-US" dirty="0"/>
          </a:p>
        </p:txBody>
      </p:sp>
      <p:sp>
        <p:nvSpPr>
          <p:cNvPr id="5" name="フッター プレースホルダー 4"/>
          <p:cNvSpPr>
            <a:spLocks noGrp="1"/>
          </p:cNvSpPr>
          <p:nvPr>
            <p:ph type="ftr" sz="quarter" idx="11"/>
          </p:nvPr>
        </p:nvSpPr>
        <p:spPr/>
        <p:txBody>
          <a:bodyPr/>
          <a:lstStyle/>
          <a:p>
            <a:r>
              <a:rPr lang="ja-JP" altLang="en-US" smtClean="0"/>
              <a:t>物理学</a:t>
            </a:r>
            <a:r>
              <a:rPr lang="en-US" smtClean="0"/>
              <a:t>II</a:t>
            </a:r>
            <a:endParaRPr lang="en-US" dirty="0"/>
          </a:p>
        </p:txBody>
      </p:sp>
      <p:sp>
        <p:nvSpPr>
          <p:cNvPr id="6" name="スライド番号プレースホルダー 5"/>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7" name="Picture 4" descr="parallelCa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09550" y="3248213"/>
            <a:ext cx="2951163" cy="29511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descr="seriesCap"/>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9697762" y="0"/>
            <a:ext cx="2366433" cy="49172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10" descr="txp_fig"/>
          <p:cNvPicPr>
            <a:picLocks noChangeAspect="1" noChangeArrowheads="1"/>
          </p:cNvPicPr>
          <p:nvPr>
            <p:custDataLst>
              <p:tags r:id="rId1"/>
            </p:custDataLst>
          </p:nvPr>
        </p:nvPicPr>
        <p:blipFill>
          <a:blip r:embed="rId5">
            <a:extLst>
              <a:ext uri="{28A0092B-C50C-407E-A947-70E740481C1C}">
                <a14:useLocalDpi xmlns:a14="http://schemas.microsoft.com/office/drawing/2010/main" val="0"/>
              </a:ext>
            </a:extLst>
          </a:blip>
          <a:srcRect/>
          <a:stretch>
            <a:fillRect/>
          </a:stretch>
        </p:blipFill>
        <p:spPr bwMode="auto">
          <a:xfrm>
            <a:off x="3444874" y="4457859"/>
            <a:ext cx="6840538" cy="205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86859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OURCE" val="\documentclass{slides}\pagestyle{empty}&#10;\begin{document}&#10;並列つなぎでは同じ電位がかかること、直列つなぎでは同じ電荷がたまることに注意すると&#10;並列で$C=C_1+C_2+C_3$となり、直列で以下の式になることがわかる。&#10;\[&#10;\frac{1}{C}=\frac{1}{C_1}+\frac{1}{C_2}+\frac{1}{C_3}&#10;\]&#10;\end{document}&#10;"/>
  <p:tag name="EXTERNALNAME" val="txp_fig"/>
  <p:tag name="BLEND" val="False"/>
  <p:tag name="TRANSPARENT" val="False"/>
  <p:tag name="KEEPFILES" val="False"/>
  <p:tag name="DEBUGPAUSE" val="False"/>
  <p:tag name="RESOLUTION" val="1200"/>
  <p:tag name="TIMEOUT" val="(none)"/>
  <p:tag name="BOXWIDTH" val="348"/>
  <p:tag name="BOXHEIGHT" val="200"/>
  <p:tag name="BOXFONT" val="10"/>
  <p:tag name="BOXWRAP" val="False"/>
  <p:tag name="WORKAROUNDTRANSPARENCYBUG" val="False"/>
  <p:tag name="ALLOWFONTSUBSTITUTION" val="False"/>
  <p:tag name="BITMAPFORMAT" val="pngmono"/>
  <p:tag name="ORIGWIDTH" val="466"/>
  <p:tag name="PICTUREFILESIZE" val="87099"/>
</p:tagLst>
</file>

<file path=ppt/theme/theme1.xml><?xml version="1.0" encoding="utf-8"?>
<a:theme xmlns:a="http://schemas.openxmlformats.org/drawingml/2006/main" name="ウィスプ">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60</TotalTime>
  <Words>159</Words>
  <Application>Microsoft Office PowerPoint</Application>
  <PresentationFormat>ワイド画面</PresentationFormat>
  <Paragraphs>30</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メイリオ</vt:lpstr>
      <vt:lpstr>游ゴシック</vt:lpstr>
      <vt:lpstr>Arial</vt:lpstr>
      <vt:lpstr>Century Gothic</vt:lpstr>
      <vt:lpstr>Wingdings 3</vt:lpstr>
      <vt:lpstr>ウィスプ</vt:lpstr>
      <vt:lpstr>電位・キャパシター・誘電体</vt:lpstr>
      <vt:lpstr>電位差は等電位線であらわすことが多い</vt:lpstr>
      <vt:lpstr>電位の計算が簡単な例：点電荷</vt:lpstr>
      <vt:lpstr>高圧発生装置で容量にためた電流を瞬間的に流して心室細動を除く </vt:lpstr>
      <vt:lpstr>PowerPoint プレゼンテーション</vt:lpstr>
      <vt:lpstr>コンデンサーの並列、直列つなぎ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電位・キャパシター・誘電体</dc:title>
  <dc:creator>Ryuichi Takashima</dc:creator>
  <cp:lastModifiedBy>Ryuichi Takashima</cp:lastModifiedBy>
  <cp:revision>6</cp:revision>
  <dcterms:created xsi:type="dcterms:W3CDTF">2017-11-13T04:35:27Z</dcterms:created>
  <dcterms:modified xsi:type="dcterms:W3CDTF">2017-11-13T05:35:58Z</dcterms:modified>
</cp:coreProperties>
</file>