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69" r:id="rId3"/>
    <p:sldId id="270" r:id="rId4"/>
    <p:sldId id="271" r:id="rId5"/>
    <p:sldId id="257" r:id="rId6"/>
    <p:sldId id="260" r:id="rId7"/>
    <p:sldId id="258" r:id="rId8"/>
    <p:sldId id="283" r:id="rId9"/>
    <p:sldId id="261" r:id="rId10"/>
    <p:sldId id="262" r:id="rId11"/>
    <p:sldId id="259" r:id="rId12"/>
    <p:sldId id="267" r:id="rId13"/>
    <p:sldId id="263" r:id="rId14"/>
    <p:sldId id="264" r:id="rId15"/>
    <p:sldId id="276" r:id="rId16"/>
    <p:sldId id="278" r:id="rId17"/>
    <p:sldId id="277" r:id="rId18"/>
    <p:sldId id="282" r:id="rId19"/>
    <p:sldId id="284" r:id="rId20"/>
    <p:sldId id="285" r:id="rId21"/>
    <p:sldId id="286" r:id="rId22"/>
    <p:sldId id="280" r:id="rId23"/>
    <p:sldId id="287" r:id="rId24"/>
    <p:sldId id="281" r:id="rId25"/>
    <p:sldId id="272" r:id="rId26"/>
    <p:sldId id="273" r:id="rId27"/>
    <p:sldId id="274" r:id="rId28"/>
    <p:sldId id="266" r:id="rId29"/>
    <p:sldId id="279" r:id="rId30"/>
    <p:sldId id="268" r:id="rId31"/>
    <p:sldId id="265" r:id="rId32"/>
    <p:sldId id="27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9" autoAdjust="0"/>
  </p:normalViewPr>
  <p:slideViewPr>
    <p:cSldViewPr>
      <p:cViewPr varScale="1">
        <p:scale>
          <a:sx n="90" d="100"/>
          <a:sy n="90" d="100"/>
        </p:scale>
        <p:origin x="10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40C425-729E-EC45-9FC9-F17789EE9E6B}" type="datetimeFigureOut">
              <a:rPr kumimoji="1" lang="ja-JP" altLang="en-US" smtClean="0"/>
              <a:t>2021/9/16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E6C80A-43EC-5242-9D1E-C05F51B76D94}" type="slidenum">
              <a:rPr kumimoji="1" lang="ja-JP" altLang="en-US" smtClean="0"/>
              <a:t>‹#›</a:t>
            </a:fld>
            <a:endParaRPr kumimoji="1" lang="ja-JP" altLang="en-US"/>
          </a:p>
        </p:txBody>
      </p:sp>
    </p:spTree>
    <p:extLst>
      <p:ext uri="{BB962C8B-B14F-4D97-AF65-F5344CB8AC3E}">
        <p14:creationId xmlns:p14="http://schemas.microsoft.com/office/powerpoint/2010/main" val="2072676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D07C7-56A4-6342-802C-9C305AABFD1A}" type="datetimeFigureOut">
              <a:rPr kumimoji="1" lang="ja-JP" altLang="en-US" smtClean="0"/>
              <a:pPr/>
              <a:t>2021/9/16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C5DFF-4378-7642-9C1A-2ECBE5CA7C62}" type="slidenum">
              <a:rPr kumimoji="1" lang="ja-JP" altLang="en-US" smtClean="0"/>
              <a:pPr/>
              <a:t>‹#›</a:t>
            </a:fld>
            <a:endParaRPr kumimoji="1" lang="ja-JP" altLang="en-US"/>
          </a:p>
        </p:txBody>
      </p:sp>
    </p:spTree>
    <p:extLst>
      <p:ext uri="{BB962C8B-B14F-4D97-AF65-F5344CB8AC3E}">
        <p14:creationId xmlns:p14="http://schemas.microsoft.com/office/powerpoint/2010/main" val="15472447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0178" name="Text Box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ja-JP" altLang="en-US">
              <a:cs typeface="ＭＳ Ｐゴシック" charset="0"/>
            </a:endParaRPr>
          </a:p>
        </p:txBody>
      </p:sp>
    </p:spTree>
    <p:extLst>
      <p:ext uri="{BB962C8B-B14F-4D97-AF65-F5344CB8AC3E}">
        <p14:creationId xmlns:p14="http://schemas.microsoft.com/office/powerpoint/2010/main" val="70535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02" name="Text Box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ja-JP" altLang="en-US">
              <a:cs typeface="ＭＳ Ｐゴシック" charset="0"/>
            </a:endParaRPr>
          </a:p>
        </p:txBody>
      </p:sp>
    </p:spTree>
    <p:extLst>
      <p:ext uri="{BB962C8B-B14F-4D97-AF65-F5344CB8AC3E}">
        <p14:creationId xmlns:p14="http://schemas.microsoft.com/office/powerpoint/2010/main" val="349718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1061392" y="4350019"/>
            <a:ext cx="4740978" cy="3512328"/>
          </a:xfrm>
          <a:prstGeom prst="rect">
            <a:avLst/>
          </a:prstGeom>
          <a:noFill/>
          <a:ln>
            <a:miter lim="800000"/>
            <a:headEnd/>
            <a:tailEnd/>
          </a:ln>
        </p:spPr>
        <p:txBody>
          <a:bodyPr wrap="none" anchor="ctr"/>
          <a:lstStyle/>
          <a:p>
            <a:endParaRPr lang="ja-JP" altLang="en-US"/>
          </a:p>
        </p:txBody>
      </p:sp>
    </p:spTree>
    <p:extLst>
      <p:ext uri="{BB962C8B-B14F-4D97-AF65-F5344CB8AC3E}">
        <p14:creationId xmlns:p14="http://schemas.microsoft.com/office/powerpoint/2010/main" val="68267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4C5DFF-4378-7642-9C1A-2ECBE5CA7C62}" type="slidenum">
              <a:rPr kumimoji="1" lang="ja-JP" altLang="en-US" smtClean="0"/>
              <a:pPr/>
              <a:t>12</a:t>
            </a:fld>
            <a:endParaRPr kumimoji="1" lang="ja-JP" altLang="en-US"/>
          </a:p>
        </p:txBody>
      </p:sp>
    </p:spTree>
    <p:extLst>
      <p:ext uri="{BB962C8B-B14F-4D97-AF65-F5344CB8AC3E}">
        <p14:creationId xmlns:p14="http://schemas.microsoft.com/office/powerpoint/2010/main" val="224808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4C5DFF-4378-7642-9C1A-2ECBE5CA7C62}" type="slidenum">
              <a:rPr kumimoji="1" lang="ja-JP" altLang="en-US" smtClean="0"/>
              <a:pPr/>
              <a:t>14</a:t>
            </a:fld>
            <a:endParaRPr kumimoji="1" lang="ja-JP" altLang="en-US"/>
          </a:p>
        </p:txBody>
      </p:sp>
    </p:spTree>
    <p:extLst>
      <p:ext uri="{BB962C8B-B14F-4D97-AF65-F5344CB8AC3E}">
        <p14:creationId xmlns:p14="http://schemas.microsoft.com/office/powerpoint/2010/main" val="307870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 サブタイトルの書式設定</a:t>
            </a:r>
            <a:endParaRPr kumimoji="0" lang="en-US"/>
          </a:p>
        </p:txBody>
      </p:sp>
      <p:sp>
        <p:nvSpPr>
          <p:cNvPr id="29" name="日付プレースホルダ 28"/>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14" name="スライド番号プレースホルダ 13"/>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r>
              <a:rPr kumimoji="1" lang="en-US" altLang="ja-JP"/>
              <a:t>2021/08/10</a:t>
            </a:r>
            <a:endParaRPr kumimoji="1" lang="ja-JP" altLang="en-US"/>
          </a:p>
        </p:txBody>
      </p:sp>
      <p:sp>
        <p:nvSpPr>
          <p:cNvPr id="6" name="フッター プレースホルダ 5"/>
          <p:cNvSpPr>
            <a:spLocks noGrp="1"/>
          </p:cNvSpPr>
          <p:nvPr>
            <p:ph type="ftr" sz="quarter" idx="11"/>
          </p:nvPr>
        </p:nvSpPr>
        <p:spPr/>
        <p:txBody>
          <a:bodyPr/>
          <a:lstStyle/>
          <a:p>
            <a:r>
              <a:rPr kumimoji="1" lang="zh-TW" altLang="en-US"/>
              <a:t>免許更新講習　高嶋隆一</a:t>
            </a:r>
            <a:endParaRPr kumimoji="1" lang="ja-JP" altLang="en-US"/>
          </a:p>
        </p:txBody>
      </p:sp>
      <p:sp>
        <p:nvSpPr>
          <p:cNvPr id="7" name="スライド番号プレースホルダ 6"/>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p:txBody>
          <a:bodyPr/>
          <a:lstStyle/>
          <a:p>
            <a:r>
              <a:rPr kumimoji="1" lang="en-US" altLang="ja-JP"/>
              <a:t>2021/08/10</a:t>
            </a:r>
            <a:endParaRPr kumimoji="1" lang="ja-JP" altLang="en-US"/>
          </a:p>
        </p:txBody>
      </p:sp>
      <p:sp>
        <p:nvSpPr>
          <p:cNvPr id="8" name="フッター プレースホルダ 7"/>
          <p:cNvSpPr>
            <a:spLocks noGrp="1"/>
          </p:cNvSpPr>
          <p:nvPr>
            <p:ph type="ftr" sz="quarter" idx="11"/>
          </p:nvPr>
        </p:nvSpPr>
        <p:spPr/>
        <p:txBody>
          <a:bodyPr/>
          <a:lstStyle/>
          <a:p>
            <a:r>
              <a:rPr kumimoji="1" lang="zh-TW" altLang="en-US"/>
              <a:t>免許更新講習　高嶋隆一</a:t>
            </a:r>
            <a:endParaRPr kumimoji="1" lang="ja-JP" altLang="en-US"/>
          </a:p>
        </p:txBody>
      </p:sp>
      <p:sp>
        <p:nvSpPr>
          <p:cNvPr id="9" name="スライド番号プレースホルダ 8"/>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a:t>マスタ タイトルの書式設定</a:t>
            </a:r>
            <a:endParaRPr kumimoji="0" lang="en-US"/>
          </a:p>
        </p:txBody>
      </p:sp>
      <p:sp>
        <p:nvSpPr>
          <p:cNvPr id="3" name="日付プレースホルダ 2"/>
          <p:cNvSpPr>
            <a:spLocks noGrp="1"/>
          </p:cNvSpPr>
          <p:nvPr>
            <p:ph type="dt" sz="half" idx="10"/>
          </p:nvPr>
        </p:nvSpPr>
        <p:spPr/>
        <p:txBody>
          <a:bodyPr/>
          <a:lstStyle/>
          <a:p>
            <a:r>
              <a:rPr kumimoji="1" lang="en-US" altLang="ja-JP"/>
              <a:t>2021/08/10</a:t>
            </a:r>
            <a:endParaRPr kumimoji="1" lang="ja-JP" altLang="en-US"/>
          </a:p>
        </p:txBody>
      </p:sp>
      <p:sp>
        <p:nvSpPr>
          <p:cNvPr id="4" name="フッター プレースホルダ 3"/>
          <p:cNvSpPr>
            <a:spLocks noGrp="1"/>
          </p:cNvSpPr>
          <p:nvPr>
            <p:ph type="ftr" sz="quarter" idx="11"/>
          </p:nvPr>
        </p:nvSpPr>
        <p:spPr/>
        <p:txBody>
          <a:bodyPr/>
          <a:lstStyle/>
          <a:p>
            <a:r>
              <a:rPr kumimoji="1" lang="zh-TW" altLang="en-US"/>
              <a:t>免許更新講習　高嶋隆一</a:t>
            </a:r>
            <a:endParaRPr kumimoji="1" lang="ja-JP" altLang="en-US"/>
          </a:p>
        </p:txBody>
      </p:sp>
      <p:sp>
        <p:nvSpPr>
          <p:cNvPr id="5" name="スライド番号プレースホルダ 4"/>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a:t>2021/08/10</a:t>
            </a:r>
            <a:endParaRPr kumimoji="1" lang="ja-JP" altLang="en-US"/>
          </a:p>
        </p:txBody>
      </p:sp>
      <p:sp>
        <p:nvSpPr>
          <p:cNvPr id="3" name="フッター プレースホルダ 2"/>
          <p:cNvSpPr>
            <a:spLocks noGrp="1"/>
          </p:cNvSpPr>
          <p:nvPr>
            <p:ph type="ftr" sz="quarter" idx="11"/>
          </p:nvPr>
        </p:nvSpPr>
        <p:spPr/>
        <p:txBody>
          <a:bodyPr/>
          <a:lstStyle/>
          <a:p>
            <a:r>
              <a:rPr kumimoji="1" lang="zh-TW" altLang="en-US"/>
              <a:t>免許更新講習　高嶋隆一</a:t>
            </a:r>
            <a:endParaRPr kumimoji="1" lang="ja-JP" altLang="en-US"/>
          </a:p>
        </p:txBody>
      </p:sp>
      <p:sp>
        <p:nvSpPr>
          <p:cNvPr id="4" name="スライド番号プレースホルダ 3"/>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r>
              <a:rPr kumimoji="1" lang="en-US" altLang="ja-JP"/>
              <a:t>2021/08/10</a:t>
            </a:r>
            <a:endParaRPr kumimoji="1" lang="ja-JP" altLang="en-US"/>
          </a:p>
        </p:txBody>
      </p:sp>
      <p:sp>
        <p:nvSpPr>
          <p:cNvPr id="6" name="フッター プレースホルダ 5"/>
          <p:cNvSpPr>
            <a:spLocks noGrp="1"/>
          </p:cNvSpPr>
          <p:nvPr>
            <p:ph type="ftr" sz="quarter" idx="11"/>
          </p:nvPr>
        </p:nvSpPr>
        <p:spPr/>
        <p:txBody>
          <a:bodyPr/>
          <a:lstStyle/>
          <a:p>
            <a:r>
              <a:rPr kumimoji="1" lang="zh-TW" altLang="en-US"/>
              <a:t>免許更新講習　高嶋隆一</a:t>
            </a:r>
            <a:endParaRPr kumimoji="1" lang="ja-JP" altLang="en-US"/>
          </a:p>
        </p:txBody>
      </p:sp>
      <p:sp>
        <p:nvSpPr>
          <p:cNvPr id="7" name="スライド番号プレースホルダ 6"/>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p:txBody>
          <a:bodyPr/>
          <a:lstStyle/>
          <a:p>
            <a:r>
              <a:rPr kumimoji="1" lang="en-US" altLang="ja-JP"/>
              <a:t>2021/08/10</a:t>
            </a:r>
            <a:endParaRPr kumimoji="1" lang="ja-JP" altLang="en-US"/>
          </a:p>
        </p:txBody>
      </p:sp>
      <p:sp>
        <p:nvSpPr>
          <p:cNvPr id="6" name="フッター プレースホルダ 5"/>
          <p:cNvSpPr>
            <a:spLocks noGrp="1"/>
          </p:cNvSpPr>
          <p:nvPr>
            <p:ph type="ftr" sz="quarter" idx="11"/>
          </p:nvPr>
        </p:nvSpPr>
        <p:spPr/>
        <p:txBody>
          <a:bodyPr/>
          <a:lstStyle/>
          <a:p>
            <a:r>
              <a:rPr kumimoji="1" lang="zh-TW" altLang="en-US"/>
              <a:t>免許更新講習　高嶋隆一</a:t>
            </a:r>
            <a:endParaRPr kumimoji="1" lang="ja-JP" altLang="en-US"/>
          </a:p>
        </p:txBody>
      </p:sp>
      <p:sp>
        <p:nvSpPr>
          <p:cNvPr id="7" name="スライド番号プレースホルダ 6"/>
          <p:cNvSpPr>
            <a:spLocks noGrp="1"/>
          </p:cNvSpPr>
          <p:nvPr>
            <p:ph type="sldNum" sz="quarter" idx="12"/>
          </p:nvPr>
        </p:nvSpPr>
        <p:spPr/>
        <p:txBody>
          <a:bodyPr/>
          <a:lstStyle/>
          <a:p>
            <a:fld id="{3CC50E59-6294-4FE7-B5DE-16CAC99B7C0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r>
              <a:rPr kumimoji="1" lang="en-US" altLang="ja-JP"/>
              <a:t>2021/08/10</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r>
              <a:rPr kumimoji="1" lang="zh-TW" altLang="en-US"/>
              <a:t>免許更新講習　高嶋隆一</a:t>
            </a:r>
            <a:endParaRPr kumimoji="1" lang="ja-JP" altLang="en-US"/>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3CC50E59-6294-4FE7-B5DE-16CAC99B7C0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xml"/><Relationship Id="rId7" Type="http://schemas.openxmlformats.org/officeDocument/2006/relationships/image" Target="../media/image2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原子核物理学の発展とベータ崩壊、重力波</a:t>
            </a:r>
            <a:endParaRPr kumimoji="1" lang="ja-JP" altLang="en-US" dirty="0"/>
          </a:p>
        </p:txBody>
      </p:sp>
      <p:sp>
        <p:nvSpPr>
          <p:cNvPr id="3" name="サブタイトル 2"/>
          <p:cNvSpPr>
            <a:spLocks noGrp="1"/>
          </p:cNvSpPr>
          <p:nvPr>
            <p:ph type="subTitle" idx="1"/>
          </p:nvPr>
        </p:nvSpPr>
        <p:spPr>
          <a:xfrm>
            <a:off x="300030" y="4314828"/>
            <a:ext cx="7944378" cy="1202404"/>
          </a:xfrm>
        </p:spPr>
        <p:txBody>
          <a:bodyPr>
            <a:normAutofit fontScale="77500" lnSpcReduction="20000"/>
          </a:bodyPr>
          <a:lstStyle/>
          <a:p>
            <a:r>
              <a:rPr lang="en-US" altLang="ja-JP" dirty="0"/>
              <a:t>1895</a:t>
            </a:r>
            <a:r>
              <a:rPr lang="ja-JP" altLang="en-US" dirty="0"/>
              <a:t>年のレントゲンによる</a:t>
            </a:r>
            <a:r>
              <a:rPr lang="en-US" altLang="ja-JP" dirty="0"/>
              <a:t>X</a:t>
            </a:r>
            <a:r>
              <a:rPr lang="ja-JP" altLang="en-US" dirty="0"/>
              <a:t>線の発見に始まり</a:t>
            </a:r>
            <a:endParaRPr lang="en-US" altLang="ja-JP" dirty="0"/>
          </a:p>
          <a:p>
            <a:r>
              <a:rPr lang="ja-JP" altLang="en-US" dirty="0"/>
              <a:t>原子核や中性子の発見に至った</a:t>
            </a:r>
            <a:endParaRPr lang="en-US" altLang="ja-JP" dirty="0"/>
          </a:p>
          <a:p>
            <a:r>
              <a:rPr lang="ja-JP" altLang="en-US" dirty="0"/>
              <a:t>弱い相互作用の核心部分を計算機を使って学ぶ</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72481" y="254907"/>
            <a:ext cx="7807680" cy="1144920"/>
          </a:xfrm>
          <a:ln/>
        </p:spPr>
        <p:txBody>
          <a:bodyPr lIns="82945" tIns="41473" rIns="82945" bIns="41473">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GB" sz="3600" dirty="0"/>
              <a:t>放射能の発見、原子核と原子モデル</a:t>
            </a:r>
          </a:p>
        </p:txBody>
      </p:sp>
      <p:sp>
        <p:nvSpPr>
          <p:cNvPr id="17410" name="Rectangle 2"/>
          <p:cNvSpPr>
            <a:spLocks noGrp="1" noChangeArrowheads="1"/>
          </p:cNvSpPr>
          <p:nvPr>
            <p:ph type="body" idx="1"/>
          </p:nvPr>
        </p:nvSpPr>
        <p:spPr>
          <a:xfrm>
            <a:off x="718561" y="1273094"/>
            <a:ext cx="4085280" cy="504053"/>
          </a:xfrm>
          <a:ln/>
        </p:spPr>
        <p:txBody>
          <a:bodyPr lIns="82945" tIns="41473" rIns="82945" bIns="41473">
            <a:normAutofit fontScale="92500" lnSpcReduction="10000"/>
          </a:bodyPr>
          <a:lstStyle/>
          <a:p>
            <a:pP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ja-JP" altLang="en-GB"/>
              <a:t>ベクレル、キュリー</a:t>
            </a:r>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916832"/>
            <a:ext cx="3437280" cy="4730897"/>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
        <p:nvSpPr>
          <p:cNvPr id="17412" name="Text Box 4"/>
          <p:cNvSpPr txBox="1">
            <a:spLocks noChangeArrowheads="1"/>
          </p:cNvSpPr>
          <p:nvPr/>
        </p:nvSpPr>
        <p:spPr bwMode="auto">
          <a:xfrm>
            <a:off x="5551201" y="1468955"/>
            <a:ext cx="2324160" cy="521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charset="0"/>
                <a:ea typeface="ＭＳ Ｐゴシック" charset="0"/>
              </a:defRPr>
            </a:lvl9pPr>
          </a:lstStyle>
          <a:p>
            <a:pPr eaLnBrk="1" hangingPunct="1">
              <a:lnSpc>
                <a:spcPct val="95000"/>
              </a:lnSpc>
              <a:buClr>
                <a:srgbClr val="000000"/>
              </a:buClr>
              <a:buSzPct val="45000"/>
              <a:buFont typeface="StarSymbol" charset="0"/>
              <a:buNone/>
            </a:pPr>
            <a:r>
              <a:rPr lang="ja-JP" altLang="en-GB" sz="2800" dirty="0">
                <a:solidFill>
                  <a:schemeClr val="bg2">
                    <a:lumMod val="25000"/>
                  </a:schemeClr>
                </a:solidFill>
              </a:rPr>
              <a:t>原子核の発見</a:t>
            </a:r>
          </a:p>
        </p:txBody>
      </p:sp>
      <p:pic>
        <p:nvPicPr>
          <p:cNvPr id="174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801" y="2134304"/>
            <a:ext cx="3257280" cy="4196601"/>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
        <p:nvSpPr>
          <p:cNvPr id="2" name="日付プレースホルダー 1"/>
          <p:cNvSpPr>
            <a:spLocks noGrp="1"/>
          </p:cNvSpPr>
          <p:nvPr>
            <p:ph type="dt" sz="half" idx="10"/>
          </p:nvPr>
        </p:nvSpPr>
        <p:spPr/>
        <p:txBody>
          <a:bodyPr/>
          <a:lstStyle/>
          <a:p>
            <a:r>
              <a:rPr kumimoji="1" lang="en-US" altLang="ja-JP"/>
              <a:t>2021/08/10</a:t>
            </a:r>
            <a:endParaRPr kumimoji="1" lang="ja-JP" altLang="en-US"/>
          </a:p>
        </p:txBody>
      </p:sp>
      <p:sp>
        <p:nvSpPr>
          <p:cNvPr id="3" name="フッター プレースホルダー 2"/>
          <p:cNvSpPr>
            <a:spLocks noGrp="1"/>
          </p:cNvSpPr>
          <p:nvPr>
            <p:ph type="ftr" sz="quarter" idx="11"/>
          </p:nvPr>
        </p:nvSpPr>
        <p:spPr/>
        <p:txBody>
          <a:bodyPr/>
          <a:lstStyle/>
          <a:p>
            <a:r>
              <a:rPr kumimoji="1" lang="zh-TW" altLang="en-US"/>
              <a:t>免許更新講習　高嶋隆一</a:t>
            </a:r>
            <a:endParaRPr kumimoji="1" lang="ja-JP" altLang="en-US"/>
          </a:p>
        </p:txBody>
      </p:sp>
      <p:sp>
        <p:nvSpPr>
          <p:cNvPr id="4" name="スライド番号プレースホルダー 3"/>
          <p:cNvSpPr>
            <a:spLocks noGrp="1"/>
          </p:cNvSpPr>
          <p:nvPr>
            <p:ph type="sldNum" sz="quarter" idx="12"/>
          </p:nvPr>
        </p:nvSpPr>
        <p:spPr/>
        <p:txBody>
          <a:bodyPr/>
          <a:lstStyle/>
          <a:p>
            <a:fld id="{3CC50E59-6294-4FE7-B5DE-16CAC99B7C0D}" type="slidenum">
              <a:rPr kumimoji="1" lang="ja-JP" altLang="en-US" smtClean="0"/>
              <a:pPr/>
              <a:t>10</a:t>
            </a:fld>
            <a:endParaRPr kumimoji="1" lang="ja-JP" altLang="en-US"/>
          </a:p>
        </p:txBody>
      </p:sp>
    </p:spTree>
    <p:extLst>
      <p:ext uri="{BB962C8B-B14F-4D97-AF65-F5344CB8AC3E}">
        <p14:creationId xmlns:p14="http://schemas.microsoft.com/office/powerpoint/2010/main" val="191699213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72480" y="256347"/>
            <a:ext cx="8147991" cy="1084421"/>
          </a:xfrm>
          <a:ln/>
        </p:spPr>
        <p:txBody>
          <a:bodyPr lIns="82945" tIns="41473" rIns="82945" bIns="41473">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US" sz="3600" dirty="0"/>
              <a:t>粒子性と波動性により不確定性原理へ</a:t>
            </a:r>
            <a:endParaRPr lang="ja-JP" altLang="en-GB" sz="3600" dirty="0">
              <a:ea typeface="ＭＳ Ｐゴシック" charset="-128"/>
            </a:endParaRPr>
          </a:p>
        </p:txBody>
      </p:sp>
      <p:pic>
        <p:nvPicPr>
          <p:cNvPr id="18434" name="Picture 2"/>
          <p:cNvPicPr>
            <a:picLocks noChangeAspect="1" noChangeArrowheads="1"/>
          </p:cNvPicPr>
          <p:nvPr/>
        </p:nvPicPr>
        <p:blipFill>
          <a:blip r:embed="rId3" cstate="print"/>
          <a:srcRect/>
          <a:stretch>
            <a:fillRect/>
          </a:stretch>
        </p:blipFill>
        <p:spPr bwMode="auto">
          <a:xfrm>
            <a:off x="1331640" y="3933056"/>
            <a:ext cx="2534400" cy="2534666"/>
          </a:xfrm>
          <a:prstGeom prst="rect">
            <a:avLst/>
          </a:prstGeom>
          <a:noFill/>
        </p:spPr>
      </p:pic>
      <p:pic>
        <p:nvPicPr>
          <p:cNvPr id="18435" name="Picture 3"/>
          <p:cNvPicPr>
            <a:picLocks noChangeAspect="1" noChangeArrowheads="1"/>
          </p:cNvPicPr>
          <p:nvPr/>
        </p:nvPicPr>
        <p:blipFill>
          <a:blip r:embed="rId4" cstate="print"/>
          <a:srcRect/>
          <a:stretch>
            <a:fillRect/>
          </a:stretch>
        </p:blipFill>
        <p:spPr bwMode="auto">
          <a:xfrm>
            <a:off x="4718880" y="1880838"/>
            <a:ext cx="3909600" cy="4277249"/>
          </a:xfrm>
          <a:prstGeom prst="rect">
            <a:avLst/>
          </a:prstGeom>
          <a:noFill/>
        </p:spPr>
      </p:pic>
      <p:sp>
        <p:nvSpPr>
          <p:cNvPr id="5" name="テキスト ボックス 4"/>
          <p:cNvSpPr txBox="1"/>
          <p:nvPr/>
        </p:nvSpPr>
        <p:spPr>
          <a:xfrm>
            <a:off x="179512" y="1700808"/>
            <a:ext cx="4594528" cy="2031325"/>
          </a:xfrm>
          <a:prstGeom prst="rect">
            <a:avLst/>
          </a:prstGeom>
          <a:noFill/>
        </p:spPr>
        <p:txBody>
          <a:bodyPr wrap="none" rtlCol="0">
            <a:spAutoFit/>
          </a:bodyPr>
          <a:lstStyle/>
          <a:p>
            <a:pPr>
              <a:buFont typeface="Arial" pitchFamily="34" charset="0"/>
              <a:buChar char="•"/>
            </a:pPr>
            <a:r>
              <a:rPr kumimoji="1" lang="ja-JP" altLang="en-US" dirty="0"/>
              <a:t>スイスの高校教師バルマーの導いた水素</a:t>
            </a:r>
            <a:endParaRPr kumimoji="1" lang="en-US" altLang="ja-JP" dirty="0"/>
          </a:p>
          <a:p>
            <a:r>
              <a:rPr lang="ja-JP" altLang="en-US" dirty="0"/>
              <a:t>原子スペクトルを説明するボーアの理論</a:t>
            </a:r>
            <a:endParaRPr lang="en-US" altLang="ja-JP" dirty="0"/>
          </a:p>
          <a:p>
            <a:r>
              <a:rPr lang="ja-JP" altLang="en-US" dirty="0"/>
              <a:t>前期量子論と呼ぶ</a:t>
            </a:r>
            <a:endParaRPr lang="en-US" altLang="ja-JP" dirty="0"/>
          </a:p>
          <a:p>
            <a:endParaRPr kumimoji="1" lang="en-US" altLang="ja-JP" dirty="0"/>
          </a:p>
          <a:p>
            <a:pPr>
              <a:buFont typeface="Arial" pitchFamily="34" charset="0"/>
              <a:buChar char="•"/>
            </a:pPr>
            <a:r>
              <a:rPr kumimoji="1" lang="ja-JP" altLang="en-US" dirty="0"/>
              <a:t>固有スピンや磁気能率を取り扱うことが</a:t>
            </a:r>
            <a:endParaRPr kumimoji="1" lang="en-US" altLang="ja-JP" dirty="0"/>
          </a:p>
          <a:p>
            <a:r>
              <a:rPr lang="ja-JP" altLang="en-US" dirty="0"/>
              <a:t>できる、ハイゼンベルグによる行列力学の建設</a:t>
            </a:r>
            <a:endParaRPr lang="en-US" altLang="ja-JP" dirty="0"/>
          </a:p>
          <a:p>
            <a:r>
              <a:rPr kumimoji="1" lang="ja-JP" altLang="en-US" dirty="0"/>
              <a:t>理論体系が発展して量子力学と呼ばれる</a:t>
            </a:r>
          </a:p>
        </p:txBody>
      </p:sp>
      <p:sp>
        <p:nvSpPr>
          <p:cNvPr id="2" name="日付プレースホルダー 1"/>
          <p:cNvSpPr>
            <a:spLocks noGrp="1"/>
          </p:cNvSpPr>
          <p:nvPr>
            <p:ph type="dt" sz="half" idx="10"/>
          </p:nvPr>
        </p:nvSpPr>
        <p:spPr/>
        <p:txBody>
          <a:bodyPr/>
          <a:lstStyle/>
          <a:p>
            <a:r>
              <a:rPr kumimoji="1" lang="en-US" altLang="ja-JP"/>
              <a:t>2021/08/10</a:t>
            </a:r>
            <a:endParaRPr kumimoji="1" lang="ja-JP" altLang="en-US"/>
          </a:p>
        </p:txBody>
      </p:sp>
      <p:sp>
        <p:nvSpPr>
          <p:cNvPr id="3" name="フッター プレースホルダー 2"/>
          <p:cNvSpPr>
            <a:spLocks noGrp="1"/>
          </p:cNvSpPr>
          <p:nvPr>
            <p:ph type="ftr" sz="quarter" idx="11"/>
          </p:nvPr>
        </p:nvSpPr>
        <p:spPr/>
        <p:txBody>
          <a:bodyPr/>
          <a:lstStyle/>
          <a:p>
            <a:r>
              <a:rPr kumimoji="1" lang="zh-TW" altLang="en-US"/>
              <a:t>免許更新講習　高嶋隆一</a:t>
            </a:r>
            <a:endParaRPr kumimoji="1" lang="ja-JP" altLang="en-US"/>
          </a:p>
        </p:txBody>
      </p:sp>
      <p:sp>
        <p:nvSpPr>
          <p:cNvPr id="4" name="スライド番号プレースホルダー 3"/>
          <p:cNvSpPr>
            <a:spLocks noGrp="1"/>
          </p:cNvSpPr>
          <p:nvPr>
            <p:ph type="sldNum" sz="quarter" idx="12"/>
          </p:nvPr>
        </p:nvSpPr>
        <p:spPr/>
        <p:txBody>
          <a:bodyPr/>
          <a:lstStyle/>
          <a:p>
            <a:fld id="{3CC50E59-6294-4FE7-B5DE-16CAC99B7C0D}" type="slidenum">
              <a:rPr kumimoji="1" lang="ja-JP" altLang="en-US" smtClean="0"/>
              <a:pPr/>
              <a:t>11</a:t>
            </a:fld>
            <a:endParaRPr kumimoji="1" lang="ja-JP" altLang="en-US"/>
          </a:p>
        </p:txBody>
      </p:sp>
    </p:spTree>
    <p:extLst>
      <p:ext uri="{BB962C8B-B14F-4D97-AF65-F5344CB8AC3E}">
        <p14:creationId xmlns:p14="http://schemas.microsoft.com/office/powerpoint/2010/main" val="40402147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fontScale="90000"/>
          </a:bodyPr>
          <a:lstStyle/>
          <a:p>
            <a:r>
              <a:rPr lang="ja-JP" altLang="en-US" dirty="0"/>
              <a:t>中性子の利用、弱い相互作用理論</a:t>
            </a:r>
            <a:endParaRPr kumimoji="1" lang="ja-JP" altLang="en-US" dirty="0"/>
          </a:p>
        </p:txBody>
      </p:sp>
      <p:pic>
        <p:nvPicPr>
          <p:cNvPr id="4" name="コンテンツ プレースホルダー 3" descr="H4060187-Enrico_Fermi-SPL.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03" t="2496" r="1131" b="16466"/>
          <a:stretch/>
        </p:blipFill>
        <p:spPr>
          <a:xfrm>
            <a:off x="3635896" y="997560"/>
            <a:ext cx="5418846" cy="5599791"/>
          </a:xfrm>
        </p:spPr>
      </p:pic>
      <p:pic>
        <p:nvPicPr>
          <p:cNvPr id="5" name="図 4" descr="chicagoPile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8" y="4221088"/>
            <a:ext cx="3263900" cy="2489200"/>
          </a:xfrm>
          <a:prstGeom prst="rect">
            <a:avLst/>
          </a:prstGeom>
        </p:spPr>
      </p:pic>
      <p:sp>
        <p:nvSpPr>
          <p:cNvPr id="3" name="テキスト ボックス 2"/>
          <p:cNvSpPr txBox="1"/>
          <p:nvPr/>
        </p:nvSpPr>
        <p:spPr>
          <a:xfrm>
            <a:off x="467544" y="2996952"/>
            <a:ext cx="2702182"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そしてシカゴパイル１</a:t>
            </a:r>
            <a:endParaRPr kumimoji="1" lang="en-US" altLang="ja-JP" dirty="0"/>
          </a:p>
          <a:p>
            <a:r>
              <a:rPr lang="ja-JP" altLang="en-US" dirty="0"/>
              <a:t>天然ウランによる人類初の</a:t>
            </a:r>
            <a:endParaRPr lang="en-US" altLang="ja-JP" dirty="0"/>
          </a:p>
          <a:p>
            <a:r>
              <a:rPr kumimoji="1" lang="ja-JP" altLang="en-US" dirty="0"/>
              <a:t>原子炉の運転（１９４２）</a:t>
            </a:r>
          </a:p>
        </p:txBody>
      </p:sp>
      <p:sp>
        <p:nvSpPr>
          <p:cNvPr id="6" name="テキスト ボックス 5"/>
          <p:cNvSpPr txBox="1"/>
          <p:nvPr/>
        </p:nvSpPr>
        <p:spPr>
          <a:xfrm>
            <a:off x="251520" y="1340768"/>
            <a:ext cx="3355406" cy="1754326"/>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１９３０年のボーテ、ベッカーの</a:t>
            </a:r>
            <a:endParaRPr kumimoji="1" lang="en-US" altLang="ja-JP" dirty="0"/>
          </a:p>
          <a:p>
            <a:r>
              <a:rPr lang="ja-JP" altLang="en-US" dirty="0"/>
              <a:t>発生法の発見、</a:t>
            </a:r>
            <a:endParaRPr lang="en-US" altLang="ja-JP" dirty="0"/>
          </a:p>
          <a:p>
            <a:pPr marL="285750" indent="-285750">
              <a:buFont typeface="Arial" panose="020B0604020202020204" pitchFamily="34" charset="0"/>
              <a:buChar char="•"/>
            </a:pPr>
            <a:r>
              <a:rPr lang="ja-JP" altLang="en-US" dirty="0"/>
              <a:t>１９３２年、イレーヌ、ジョリオ</a:t>
            </a:r>
            <a:endParaRPr lang="en-US" altLang="ja-JP" dirty="0"/>
          </a:p>
          <a:p>
            <a:r>
              <a:rPr kumimoji="1" lang="ja-JP" altLang="en-US" dirty="0"/>
              <a:t>キュリーによる研究を経て</a:t>
            </a:r>
            <a:endParaRPr lang="en-US" altLang="ja-JP" dirty="0"/>
          </a:p>
          <a:p>
            <a:r>
              <a:rPr lang="ja-JP" altLang="en-US" dirty="0"/>
              <a:t>チャドウィックによって発見された</a:t>
            </a:r>
            <a:endParaRPr kumimoji="1" lang="en-US" altLang="ja-JP" dirty="0"/>
          </a:p>
          <a:p>
            <a:endParaRPr kumimoji="1" lang="ja-JP" altLang="en-US" dirty="0"/>
          </a:p>
        </p:txBody>
      </p:sp>
      <p:sp>
        <p:nvSpPr>
          <p:cNvPr id="7" name="日付プレースホルダー 6"/>
          <p:cNvSpPr>
            <a:spLocks noGrp="1"/>
          </p:cNvSpPr>
          <p:nvPr>
            <p:ph type="dt" sz="half" idx="10"/>
          </p:nvPr>
        </p:nvSpPr>
        <p:spPr/>
        <p:txBody>
          <a:bodyPr/>
          <a:lstStyle/>
          <a:p>
            <a:r>
              <a:rPr kumimoji="1" lang="en-US" altLang="ja-JP"/>
              <a:t>2021/08/10</a:t>
            </a:r>
            <a:endParaRPr kumimoji="1" lang="ja-JP" altLang="en-US"/>
          </a:p>
        </p:txBody>
      </p:sp>
      <p:sp>
        <p:nvSpPr>
          <p:cNvPr id="8" name="フッター プレースホルダー 7"/>
          <p:cNvSpPr>
            <a:spLocks noGrp="1"/>
          </p:cNvSpPr>
          <p:nvPr>
            <p:ph type="ftr" sz="quarter" idx="11"/>
          </p:nvPr>
        </p:nvSpPr>
        <p:spPr/>
        <p:txBody>
          <a:bodyPr/>
          <a:lstStyle/>
          <a:p>
            <a:r>
              <a:rPr kumimoji="1" lang="zh-TW" altLang="en-US"/>
              <a:t>免許更新講習　高嶋隆一</a:t>
            </a:r>
            <a:endParaRPr kumimoji="1" lang="ja-JP" altLang="en-US"/>
          </a:p>
        </p:txBody>
      </p:sp>
      <p:sp>
        <p:nvSpPr>
          <p:cNvPr id="9" name="スライド番号プレースホルダー 8"/>
          <p:cNvSpPr>
            <a:spLocks noGrp="1"/>
          </p:cNvSpPr>
          <p:nvPr>
            <p:ph type="sldNum" sz="quarter" idx="12"/>
          </p:nvPr>
        </p:nvSpPr>
        <p:spPr/>
        <p:txBody>
          <a:bodyPr/>
          <a:lstStyle/>
          <a:p>
            <a:fld id="{3CC50E59-6294-4FE7-B5DE-16CAC99B7C0D}" type="slidenum">
              <a:rPr kumimoji="1" lang="ja-JP" altLang="en-US" smtClean="0"/>
              <a:pPr/>
              <a:t>12</a:t>
            </a:fld>
            <a:endParaRPr kumimoji="1" lang="ja-JP" altLang="en-US"/>
          </a:p>
        </p:txBody>
      </p:sp>
    </p:spTree>
    <p:extLst>
      <p:ext uri="{BB962C8B-B14F-4D97-AF65-F5344CB8AC3E}">
        <p14:creationId xmlns:p14="http://schemas.microsoft.com/office/powerpoint/2010/main" val="19907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ja-JP" altLang="en-US" dirty="0"/>
              <a:t>ベータ崩壊寿命の計算</a:t>
            </a:r>
          </a:p>
        </p:txBody>
      </p:sp>
      <p:sp>
        <p:nvSpPr>
          <p:cNvPr id="3075" name="Rectangle 3"/>
          <p:cNvSpPr>
            <a:spLocks noGrp="1" noChangeArrowheads="1"/>
          </p:cNvSpPr>
          <p:nvPr>
            <p:ph type="body" idx="1"/>
          </p:nvPr>
        </p:nvSpPr>
        <p:spPr/>
        <p:txBody>
          <a:bodyPr/>
          <a:lstStyle/>
          <a:p>
            <a:r>
              <a:rPr lang="ja-JP" altLang="en-US" dirty="0"/>
              <a:t>フェルミの「原子核物理学」ページ１０２</a:t>
            </a:r>
            <a:endParaRPr lang="en-US" altLang="ja-JP" dirty="0"/>
          </a:p>
          <a:p>
            <a:endParaRPr lang="en-US" altLang="ja-JP" dirty="0"/>
          </a:p>
          <a:p>
            <a:endParaRPr lang="en-US" altLang="ja-JP" dirty="0"/>
          </a:p>
          <a:p>
            <a:r>
              <a:rPr lang="ja-JP" altLang="en-US" dirty="0"/>
              <a:t>電子質量で割って積分の部分を無次元化</a:t>
            </a:r>
            <a:endParaRPr lang="en-US" altLang="ja-JP" dirty="0"/>
          </a:p>
          <a:p>
            <a:endParaRPr lang="en-US" altLang="ja-JP" dirty="0"/>
          </a:p>
          <a:p>
            <a:endParaRPr lang="en-US" altLang="ja-JP" dirty="0"/>
          </a:p>
          <a:p>
            <a:endParaRPr lang="en-US" altLang="ja-JP" dirty="0"/>
          </a:p>
          <a:p>
            <a:pPr>
              <a:buFontTx/>
              <a:buNone/>
            </a:pPr>
            <a:endParaRPr lang="ja-JP" altLang="en-US" dirty="0"/>
          </a:p>
        </p:txBody>
      </p:sp>
      <p:pic>
        <p:nvPicPr>
          <p:cNvPr id="3091" name="Picture 19"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654050" y="4152900"/>
            <a:ext cx="7178675"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093" name="Picture 21"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58888" y="5157788"/>
            <a:ext cx="2952750" cy="795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094" name="Picture 22" descr="txp_fig"/>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06388" y="2501900"/>
            <a:ext cx="8256587"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日付プレースホルダー 1"/>
          <p:cNvSpPr>
            <a:spLocks noGrp="1"/>
          </p:cNvSpPr>
          <p:nvPr>
            <p:ph type="dt" sz="half" idx="10"/>
          </p:nvPr>
        </p:nvSpPr>
        <p:spPr/>
        <p:txBody>
          <a:bodyPr/>
          <a:lstStyle/>
          <a:p>
            <a:r>
              <a:rPr kumimoji="1" lang="en-US" altLang="ja-JP"/>
              <a:t>2021/08/10</a:t>
            </a:r>
            <a:endParaRPr kumimoji="1" lang="ja-JP" altLang="en-US"/>
          </a:p>
        </p:txBody>
      </p:sp>
      <p:sp>
        <p:nvSpPr>
          <p:cNvPr id="3" name="フッター プレースホルダー 2"/>
          <p:cNvSpPr>
            <a:spLocks noGrp="1"/>
          </p:cNvSpPr>
          <p:nvPr>
            <p:ph type="ftr" sz="quarter" idx="11"/>
          </p:nvPr>
        </p:nvSpPr>
        <p:spPr/>
        <p:txBody>
          <a:bodyPr/>
          <a:lstStyle/>
          <a:p>
            <a:r>
              <a:rPr kumimoji="1" lang="zh-TW" altLang="en-US"/>
              <a:t>免許更新講習　高嶋隆一</a:t>
            </a:r>
            <a:endParaRPr kumimoji="1" lang="ja-JP" altLang="en-US"/>
          </a:p>
        </p:txBody>
      </p:sp>
      <p:sp>
        <p:nvSpPr>
          <p:cNvPr id="4" name="スライド番号プレースホルダー 3"/>
          <p:cNvSpPr>
            <a:spLocks noGrp="1"/>
          </p:cNvSpPr>
          <p:nvPr>
            <p:ph type="sldNum" sz="quarter" idx="12"/>
          </p:nvPr>
        </p:nvSpPr>
        <p:spPr/>
        <p:txBody>
          <a:bodyPr/>
          <a:lstStyle/>
          <a:p>
            <a:fld id="{3CC50E59-6294-4FE7-B5DE-16CAC99B7C0D}" type="slidenum">
              <a:rPr kumimoji="1" lang="ja-JP" altLang="en-US" smtClean="0"/>
              <a:pPr/>
              <a:t>13</a:t>
            </a:fld>
            <a:endParaRPr kumimoji="1" lang="ja-JP" altLang="en-US"/>
          </a:p>
        </p:txBody>
      </p:sp>
      <p:sp>
        <p:nvSpPr>
          <p:cNvPr id="5" name="正方形/長方形 4"/>
          <p:cNvSpPr/>
          <p:nvPr/>
        </p:nvSpPr>
        <p:spPr>
          <a:xfrm>
            <a:off x="2396112" y="2604393"/>
            <a:ext cx="3036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148064" y="4285211"/>
            <a:ext cx="327334" cy="369332"/>
          </a:xfrm>
          <a:prstGeom prst="rect">
            <a:avLst/>
          </a:prstGeom>
          <a:noFill/>
        </p:spPr>
        <p:txBody>
          <a:bodyPr wrap="none" rtlCol="0">
            <a:spAutoFit/>
          </a:bodyPr>
          <a:lstStyle/>
          <a:p>
            <a:r>
              <a:rPr kumimoji="1" lang="ja-JP" altLang="en-US" dirty="0"/>
              <a:t>２</a:t>
            </a:r>
          </a:p>
        </p:txBody>
      </p:sp>
      <p:sp>
        <p:nvSpPr>
          <p:cNvPr id="8" name="テキスト ボックス 7"/>
          <p:cNvSpPr txBox="1"/>
          <p:nvPr/>
        </p:nvSpPr>
        <p:spPr>
          <a:xfrm>
            <a:off x="6660232" y="4256240"/>
            <a:ext cx="327334" cy="369332"/>
          </a:xfrm>
          <a:prstGeom prst="rect">
            <a:avLst/>
          </a:prstGeom>
          <a:noFill/>
        </p:spPr>
        <p:txBody>
          <a:bodyPr wrap="none" rtlCol="0">
            <a:spAutoFit/>
          </a:bodyPr>
          <a:lstStyle/>
          <a:p>
            <a:r>
              <a:rPr kumimoji="1" lang="ja-JP" altLang="en-US" dirty="0"/>
              <a:t>２</a:t>
            </a:r>
          </a:p>
        </p:txBody>
      </p:sp>
    </p:spTree>
    <p:extLst>
      <p:ext uri="{BB962C8B-B14F-4D97-AF65-F5344CB8AC3E}">
        <p14:creationId xmlns:p14="http://schemas.microsoft.com/office/powerpoint/2010/main" val="107342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dirty="0"/>
              <a:t>フェルミ関数の計算</a:t>
            </a:r>
          </a:p>
        </p:txBody>
      </p:sp>
      <p:sp>
        <p:nvSpPr>
          <p:cNvPr id="4099" name="Rectangle 3"/>
          <p:cNvSpPr>
            <a:spLocks noGrp="1" noChangeArrowheads="1"/>
          </p:cNvSpPr>
          <p:nvPr>
            <p:ph type="body" idx="1"/>
          </p:nvPr>
        </p:nvSpPr>
        <p:spPr/>
        <p:txBody>
          <a:bodyPr/>
          <a:lstStyle/>
          <a:p>
            <a:r>
              <a:rPr lang="en-US" altLang="ja-JP"/>
              <a:t>Maxima</a:t>
            </a:r>
            <a:r>
              <a:rPr lang="ja-JP" altLang="en-US"/>
              <a:t>で部分的な原始関数を求める</a:t>
            </a:r>
            <a:endParaRPr lang="en-US" altLang="ja-JP"/>
          </a:p>
          <a:p>
            <a:endParaRPr lang="en-US" altLang="ja-JP"/>
          </a:p>
          <a:p>
            <a:r>
              <a:rPr lang="ja-JP" altLang="en-US"/>
              <a:t>逆関数の定義より以下の式が成り立つ</a:t>
            </a:r>
            <a:endParaRPr lang="en-US" altLang="ja-JP"/>
          </a:p>
          <a:p>
            <a:endParaRPr lang="en-US" altLang="ja-JP"/>
          </a:p>
          <a:p>
            <a:endParaRPr lang="en-US" altLang="ja-JP"/>
          </a:p>
          <a:p>
            <a:r>
              <a:rPr lang="ja-JP" altLang="en-US"/>
              <a:t>最後まで計算すると以下の式となる</a:t>
            </a:r>
          </a:p>
        </p:txBody>
      </p:sp>
      <p:pic>
        <p:nvPicPr>
          <p:cNvPr id="4101" name="Picture 5"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2339975" y="2205038"/>
            <a:ext cx="2365375" cy="65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104" name="Picture 8"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331913" y="3357563"/>
            <a:ext cx="5761037" cy="65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106" name="Picture 10" descr="txp_fig"/>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5229225"/>
            <a:ext cx="875188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日付プレースホルダー 1"/>
          <p:cNvSpPr>
            <a:spLocks noGrp="1"/>
          </p:cNvSpPr>
          <p:nvPr>
            <p:ph type="dt" sz="half" idx="10"/>
          </p:nvPr>
        </p:nvSpPr>
        <p:spPr/>
        <p:txBody>
          <a:bodyPr/>
          <a:lstStyle/>
          <a:p>
            <a:r>
              <a:rPr kumimoji="1" lang="en-US" altLang="ja-JP"/>
              <a:t>2021/08/10</a:t>
            </a:r>
            <a:endParaRPr kumimoji="1" lang="ja-JP" altLang="en-US"/>
          </a:p>
        </p:txBody>
      </p:sp>
      <p:sp>
        <p:nvSpPr>
          <p:cNvPr id="3" name="フッター プレースホルダー 2"/>
          <p:cNvSpPr>
            <a:spLocks noGrp="1"/>
          </p:cNvSpPr>
          <p:nvPr>
            <p:ph type="ftr" sz="quarter" idx="11"/>
          </p:nvPr>
        </p:nvSpPr>
        <p:spPr/>
        <p:txBody>
          <a:bodyPr/>
          <a:lstStyle/>
          <a:p>
            <a:r>
              <a:rPr kumimoji="1" lang="zh-TW" altLang="en-US"/>
              <a:t>免許更新講習　高嶋隆一</a:t>
            </a:r>
            <a:endParaRPr kumimoji="1" lang="ja-JP" altLang="en-US"/>
          </a:p>
        </p:txBody>
      </p:sp>
      <p:sp>
        <p:nvSpPr>
          <p:cNvPr id="4" name="スライド番号プレースホルダー 3"/>
          <p:cNvSpPr>
            <a:spLocks noGrp="1"/>
          </p:cNvSpPr>
          <p:nvPr>
            <p:ph type="sldNum" sz="quarter" idx="12"/>
          </p:nvPr>
        </p:nvSpPr>
        <p:spPr/>
        <p:txBody>
          <a:bodyPr/>
          <a:lstStyle/>
          <a:p>
            <a:fld id="{3CC50E59-6294-4FE7-B5DE-16CAC99B7C0D}" type="slidenum">
              <a:rPr kumimoji="1" lang="ja-JP" altLang="en-US" smtClean="0"/>
              <a:pPr/>
              <a:t>14</a:t>
            </a:fld>
            <a:endParaRPr kumimoji="1" lang="ja-JP" altLang="en-US"/>
          </a:p>
        </p:txBody>
      </p:sp>
    </p:spTree>
    <p:extLst>
      <p:ext uri="{BB962C8B-B14F-4D97-AF65-F5344CB8AC3E}">
        <p14:creationId xmlns:p14="http://schemas.microsoft.com/office/powerpoint/2010/main" val="10283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r>
              <a:rPr lang="ja-JP" altLang="en-US" sz="3200" dirty="0"/>
              <a:t>ベータ線のスペクトルと寿命の計算</a:t>
            </a:r>
          </a:p>
        </p:txBody>
      </p:sp>
      <p:sp>
        <p:nvSpPr>
          <p:cNvPr id="24580" name="日付プレースホルダー 3"/>
          <p:cNvSpPr>
            <a:spLocks noGrp="1"/>
          </p:cNvSpPr>
          <p:nvPr>
            <p:ph type="dt" sz="quarter" idx="10"/>
          </p:nvPr>
        </p:nvSpPr>
        <p:spPr>
          <a:xfrm>
            <a:off x="684213" y="6535738"/>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kumimoji="0" lang="en-US" altLang="ja-JP"/>
              <a:t>2021/08/10</a:t>
            </a:r>
          </a:p>
        </p:txBody>
      </p:sp>
      <p:sp>
        <p:nvSpPr>
          <p:cNvPr id="24581" name="フッター プレースホルダー 4"/>
          <p:cNvSpPr>
            <a:spLocks noGrp="1"/>
          </p:cNvSpPr>
          <p:nvPr>
            <p:ph type="ftr" sz="quarter" idx="11"/>
          </p:nvPr>
        </p:nvSpPr>
        <p:spPr>
          <a:xfrm>
            <a:off x="3092450" y="6551613"/>
            <a:ext cx="2895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r>
              <a:rPr kumimoji="0" lang="zh-TW" altLang="en-US"/>
              <a:t>免許更新講習　高嶋隆一</a:t>
            </a:r>
            <a:endParaRPr kumimoji="0" lang="en-US" altLang="ja-JP"/>
          </a:p>
        </p:txBody>
      </p:sp>
      <p:sp>
        <p:nvSpPr>
          <p:cNvPr id="24582" name="スライド番号プレースホルダー 5"/>
          <p:cNvSpPr>
            <a:spLocks noGrp="1"/>
          </p:cNvSpPr>
          <p:nvPr>
            <p:ph type="sldNum" sz="quarter" idx="12"/>
          </p:nvPr>
        </p:nvSpPr>
        <p:spPr>
          <a:xfrm>
            <a:off x="6569075" y="6580188"/>
            <a:ext cx="19812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fld id="{D522D72E-1A89-4860-B9CB-D8D79A0CCE52}" type="slidenum">
              <a:rPr kumimoji="0" lang="en-US" altLang="ja-JP" smtClean="0"/>
              <a:pPr/>
              <a:t>15</a:t>
            </a:fld>
            <a:endParaRPr kumimoji="0" lang="en-US" altLang="ja-JP"/>
          </a:p>
        </p:txBody>
      </p:sp>
      <p:sp>
        <p:nvSpPr>
          <p:cNvPr id="2" name="テキスト ボックス 1"/>
          <p:cNvSpPr txBox="1"/>
          <p:nvPr/>
        </p:nvSpPr>
        <p:spPr>
          <a:xfrm>
            <a:off x="792956" y="3822653"/>
            <a:ext cx="7558087" cy="2862322"/>
          </a:xfrm>
          <a:prstGeom prst="rect">
            <a:avLst/>
          </a:prstGeom>
          <a:solidFill>
            <a:schemeClr val="bg2"/>
          </a:solidFill>
        </p:spPr>
        <p:txBody>
          <a:bodyPr wrap="square">
            <a:spAutoFit/>
          </a:bodyPr>
          <a:lstStyle/>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cd weak</a:t>
            </a:r>
          </a:p>
          <a:p>
            <a:pPr>
              <a:defRPr/>
            </a:pPr>
            <a:r>
              <a:rPr lang="en-US" altLang="ja-JP" dirty="0" err="1">
                <a:latin typeface="Arial Unicode MS" panose="020B0604020202020204" pitchFamily="50" charset="-128"/>
                <a:ea typeface="Arial Unicode MS" panose="020B0604020202020204" pitchFamily="50" charset="-128"/>
                <a:cs typeface="Arial Unicode MS" panose="020B0604020202020204" pitchFamily="50" charset="-128"/>
              </a:rPr>
              <a:t>gnuplot</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dirty="0" err="1">
                <a:latin typeface="Arial Unicode MS" panose="020B0604020202020204" pitchFamily="50" charset="-128"/>
                <a:ea typeface="Arial Unicode MS" panose="020B0604020202020204" pitchFamily="50" charset="-128"/>
                <a:cs typeface="Arial Unicode MS" panose="020B0604020202020204" pitchFamily="50" charset="-128"/>
              </a:rPr>
              <a:t>Emax</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 0.545</a:t>
            </a:r>
          </a:p>
          <a:p>
            <a:pPr lvl="0">
              <a:defRPr/>
            </a:pPr>
            <a:r>
              <a:rPr kumimoji="0" lang="en-US" altLang="ja-JP"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kumimoji="0" lang="ja-JP" altLang="ja-JP"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plot [0.511:</a:t>
            </a:r>
            <a:r>
              <a:rPr kumimoji="0" lang="en-US" altLang="ja-JP"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Emax+0.511</a:t>
            </a:r>
            <a:r>
              <a:rPr kumimoji="0" lang="ja-JP" altLang="ja-JP"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sqrt(x**2-0.511**2)*x*(</a:t>
            </a:r>
            <a:r>
              <a:rPr kumimoji="0" lang="en-US" altLang="ja-JP"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Emax+0.511</a:t>
            </a:r>
            <a:r>
              <a:rPr kumimoji="0" lang="ja-JP" altLang="ja-JP"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-x)**2</a:t>
            </a:r>
            <a:r>
              <a:rPr kumimoji="0" lang="ja-JP" altLang="ja-JP" sz="800" dirty="0">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0" lang="ja-JP" altLang="ja-JP" sz="4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exit</a:t>
            </a: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g++ -o fermiFunO14 fermiFunO14.cc</a:t>
            </a: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./fermiFunO14</a:t>
            </a: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dirty="0" err="1">
                <a:latin typeface="Arial Unicode MS" panose="020B0604020202020204" pitchFamily="50" charset="-128"/>
                <a:ea typeface="Arial Unicode MS" panose="020B0604020202020204" pitchFamily="50" charset="-128"/>
                <a:cs typeface="Arial Unicode MS" panose="020B0604020202020204" pitchFamily="50" charset="-128"/>
              </a:rPr>
              <a:t>fermiNeutron</a:t>
            </a:r>
            <a:endPar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endParaRP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less fermiFunO14.cc</a:t>
            </a:r>
          </a:p>
          <a:p>
            <a:pPr>
              <a:defRPr/>
            </a:pP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less fermiNeutron.cc</a:t>
            </a:r>
          </a:p>
        </p:txBody>
      </p:sp>
      <p:sp>
        <p:nvSpPr>
          <p:cNvPr id="3" name="コンテンツ プレースホルダー 2"/>
          <p:cNvSpPr>
            <a:spLocks noGrp="1"/>
          </p:cNvSpPr>
          <p:nvPr>
            <p:ph idx="1"/>
          </p:nvPr>
        </p:nvSpPr>
        <p:spPr>
          <a:xfrm>
            <a:off x="614363" y="1340768"/>
            <a:ext cx="8229600" cy="2536751"/>
          </a:xfrm>
        </p:spPr>
        <p:txBody>
          <a:bodyPr>
            <a:normAutofit fontScale="92500" lnSpcReduction="10000"/>
          </a:bodyPr>
          <a:lstStyle/>
          <a:p>
            <a:r>
              <a:rPr kumimoji="1" lang="ja-JP" altLang="en-US" sz="2400" dirty="0"/>
              <a:t>演習は端末を右クリックして開き行う、</a:t>
            </a:r>
            <a:endParaRPr kumimoji="1" lang="en-US" altLang="ja-JP" sz="2400" dirty="0"/>
          </a:p>
          <a:p>
            <a:pPr lvl="1"/>
            <a:r>
              <a:rPr kumimoji="1" lang="ja-JP" altLang="en-US" sz="2000" dirty="0"/>
              <a:t>端末作業はタブ補完と戻るキーがポイント</a:t>
            </a:r>
            <a:endParaRPr kumimoji="1" lang="en-US" altLang="ja-JP" sz="2000" dirty="0"/>
          </a:p>
          <a:p>
            <a:r>
              <a:rPr lang="en-US" altLang="ja-JP" sz="2400" dirty="0"/>
              <a:t>22Na</a:t>
            </a:r>
            <a:r>
              <a:rPr lang="ja-JP" altLang="en-US" sz="2400" dirty="0"/>
              <a:t>のスペクトルの計算</a:t>
            </a:r>
            <a:endParaRPr kumimoji="1" lang="en-US" altLang="ja-JP" sz="2400" dirty="0"/>
          </a:p>
          <a:p>
            <a:r>
              <a:rPr kumimoji="1" lang="ja-JP" altLang="en-US" sz="2400" dirty="0"/>
              <a:t>許容遷移の崩壊寿命の計算、高嶋の古い</a:t>
            </a:r>
            <a:r>
              <a:rPr kumimoji="1" lang="en-US" altLang="ja-JP" sz="2400" dirty="0"/>
              <a:t>HP</a:t>
            </a:r>
            <a:r>
              <a:rPr kumimoji="1" lang="ja-JP" altLang="en-US" sz="2400" dirty="0"/>
              <a:t>の物質科学</a:t>
            </a:r>
            <a:r>
              <a:rPr kumimoji="1" lang="en-US" altLang="ja-JP" sz="2400" dirty="0"/>
              <a:t>II</a:t>
            </a:r>
            <a:r>
              <a:rPr kumimoji="1" lang="ja-JP" altLang="en-US" sz="2400" dirty="0"/>
              <a:t>参照</a:t>
            </a:r>
            <a:endParaRPr kumimoji="1" lang="en-US" altLang="ja-JP" sz="2400" dirty="0"/>
          </a:p>
          <a:p>
            <a:pPr lvl="1"/>
            <a:r>
              <a:rPr kumimoji="1" lang="ja-JP" altLang="en-US" sz="2000" dirty="0"/>
              <a:t>酸素１４はフェルミ遷移のみ。中性子はガモフテラー遷移にスピンのファクター３がかかるらしい</a:t>
            </a:r>
            <a:r>
              <a:rPr kumimoji="1" lang="en-US" altLang="ja-JP" sz="2000" dirty="0"/>
              <a:t>(</a:t>
            </a:r>
            <a:r>
              <a:rPr kumimoji="1" lang="ja-JP" altLang="en-US" sz="2000"/>
              <a:t>真木先生、高エネルギー物理学実験）</a:t>
            </a:r>
            <a:endParaRPr kumimoji="1" lang="en-US" altLang="ja-JP" sz="2000" dirty="0"/>
          </a:p>
          <a:p>
            <a:pPr lvl="1"/>
            <a:r>
              <a:rPr lang="ja-JP" altLang="en-US" sz="2000" dirty="0"/>
              <a:t>運動量でなくエネルギーで計算するために数式は調整されている</a:t>
            </a:r>
            <a:endParaRPr kumimoji="1" lang="ja-JP" altLang="en-US" sz="2000" dirty="0"/>
          </a:p>
        </p:txBody>
      </p:sp>
    </p:spTree>
    <p:extLst>
      <p:ext uri="{BB962C8B-B14F-4D97-AF65-F5344CB8AC3E}">
        <p14:creationId xmlns:p14="http://schemas.microsoft.com/office/powerpoint/2010/main" val="110731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フェルミ関数計算で便利な道具</a:t>
            </a:r>
          </a:p>
        </p:txBody>
      </p:sp>
      <p:sp>
        <p:nvSpPr>
          <p:cNvPr id="3" name="コンテンツ プレースホルダー 2"/>
          <p:cNvSpPr>
            <a:spLocks noGrp="1"/>
          </p:cNvSpPr>
          <p:nvPr>
            <p:ph idx="1"/>
          </p:nvPr>
        </p:nvSpPr>
        <p:spPr>
          <a:xfrm>
            <a:off x="457200" y="1500175"/>
            <a:ext cx="8229600" cy="2864930"/>
          </a:xfrm>
        </p:spPr>
        <p:txBody>
          <a:bodyPr/>
          <a:lstStyle/>
          <a:p>
            <a:r>
              <a:rPr kumimoji="1" lang="ja-JP" altLang="en-US" dirty="0"/>
              <a:t>古い教科書の</a:t>
            </a:r>
            <a:r>
              <a:rPr kumimoji="1" lang="en-US" altLang="ja-JP" dirty="0"/>
              <a:t>g</a:t>
            </a:r>
            <a:r>
              <a:rPr kumimoji="1" lang="ja-JP" altLang="en-US" dirty="0"/>
              <a:t>は</a:t>
            </a:r>
            <a:r>
              <a:rPr kumimoji="1" lang="en-US" altLang="ja-JP" dirty="0"/>
              <a:t>G</a:t>
            </a:r>
            <a:r>
              <a:rPr lang="ja-JP" altLang="ja-JP" sz="2000" dirty="0"/>
              <a:t>F</a:t>
            </a:r>
            <a:r>
              <a:rPr kumimoji="1" lang="ja-JP" altLang="en-US" dirty="0"/>
              <a:t>に置き換えられて</a:t>
            </a:r>
            <a:r>
              <a:rPr kumimoji="1" lang="en-US" altLang="ja-JP" dirty="0" err="1"/>
              <a:t>hbar</a:t>
            </a:r>
            <a:r>
              <a:rPr kumimoji="1" lang="ja-JP" altLang="en-US" dirty="0"/>
              <a:t>の６乗分が吸収される</a:t>
            </a:r>
            <a:endParaRPr kumimoji="1" lang="en-US" altLang="ja-JP" dirty="0"/>
          </a:p>
          <a:p>
            <a:r>
              <a:rPr lang="ja-JP" altLang="en-US" dirty="0"/>
              <a:t>次元バランスで光速度が付加される</a:t>
            </a:r>
            <a:endParaRPr lang="en-US" altLang="ja-JP" dirty="0"/>
          </a:p>
          <a:p>
            <a:r>
              <a:rPr kumimoji="1" lang="ja-JP" altLang="en-US" dirty="0"/>
              <a:t>酸素１４の核行列要素は２</a:t>
            </a:r>
            <a:endParaRPr kumimoji="1" lang="en-US" altLang="ja-JP" dirty="0"/>
          </a:p>
          <a:p>
            <a:r>
              <a:rPr lang="ja-JP" altLang="en-US" dirty="0"/>
              <a:t>積分は</a:t>
            </a:r>
            <a:r>
              <a:rPr lang="en-US" altLang="ja-JP" dirty="0"/>
              <a:t>maxima</a:t>
            </a:r>
            <a:r>
              <a:rPr lang="ja-JP" altLang="en-US" dirty="0"/>
              <a:t>を使うとやってくれる</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16</a:t>
            </a:fld>
            <a:endParaRPr kumimoji="1" lang="ja-JP" altLang="en-US"/>
          </a:p>
        </p:txBody>
      </p:sp>
      <p:sp>
        <p:nvSpPr>
          <p:cNvPr id="7" name="テキスト ボックス 6"/>
          <p:cNvSpPr txBox="1"/>
          <p:nvPr/>
        </p:nvSpPr>
        <p:spPr>
          <a:xfrm>
            <a:off x="1187624" y="4869160"/>
            <a:ext cx="3401893" cy="369332"/>
          </a:xfrm>
          <a:prstGeom prst="rect">
            <a:avLst/>
          </a:prstGeom>
          <a:noFill/>
        </p:spPr>
        <p:txBody>
          <a:bodyPr wrap="none" rtlCol="0">
            <a:spAutoFit/>
          </a:bodyPr>
          <a:lstStyle/>
          <a:p>
            <a:r>
              <a:rPr kumimoji="1" lang="en-US" altLang="ja-JP" dirty="0"/>
              <a:t>Integrate(</a:t>
            </a:r>
            <a:r>
              <a:rPr kumimoji="1" lang="en-US" altLang="ja-JP" dirty="0" err="1"/>
              <a:t>sqrt</a:t>
            </a:r>
            <a:r>
              <a:rPr kumimoji="1" lang="en-US" altLang="ja-JP" dirty="0"/>
              <a:t>(1+x^2)*x^2, x )</a:t>
            </a:r>
            <a:endParaRPr kumimoji="1" lang="ja-JP" altLang="en-US" dirty="0"/>
          </a:p>
        </p:txBody>
      </p:sp>
    </p:spTree>
    <p:extLst>
      <p:ext uri="{BB962C8B-B14F-4D97-AF65-F5344CB8AC3E}">
        <p14:creationId xmlns:p14="http://schemas.microsoft.com/office/powerpoint/2010/main" val="233126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許容遷移は短寿命だが</a:t>
            </a:r>
            <a:r>
              <a:rPr kumimoji="1" lang="en-US" altLang="ja-JP" dirty="0"/>
              <a:t>…</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核分裂生成物は中性子過剰な多種多様な元素からなる</a:t>
            </a:r>
            <a:endParaRPr lang="en-US" altLang="ja-JP" dirty="0"/>
          </a:p>
          <a:p>
            <a:r>
              <a:rPr kumimoji="1" lang="ja-JP" altLang="en-US" dirty="0"/>
              <a:t>これらが、ベータ崩壊し励起された原子核となり、瞬時にガンマ崩壊する</a:t>
            </a:r>
            <a:endParaRPr kumimoji="1" lang="en-US" altLang="ja-JP" dirty="0"/>
          </a:p>
          <a:p>
            <a:r>
              <a:rPr lang="ja-JP" altLang="en-US" dirty="0"/>
              <a:t>放射能の寿命はベータ崩壊が決めている、中性子で約</a:t>
            </a:r>
            <a:r>
              <a:rPr lang="en-US" altLang="ja-JP" dirty="0"/>
              <a:t>900</a:t>
            </a:r>
            <a:r>
              <a:rPr lang="ja-JP" altLang="en-US" dirty="0"/>
              <a:t>秒、つまり</a:t>
            </a:r>
            <a:r>
              <a:rPr lang="en-US" altLang="ja-JP" dirty="0"/>
              <a:t>1</a:t>
            </a:r>
            <a:r>
              <a:rPr lang="ja-JP" altLang="en-US" dirty="0"/>
              <a:t>時間程度で放射能が出てこなくなる？</a:t>
            </a:r>
            <a:endParaRPr lang="en-US" altLang="ja-JP" dirty="0"/>
          </a:p>
          <a:p>
            <a:r>
              <a:rPr kumimoji="1" lang="ja-JP" altLang="en-US" dirty="0"/>
              <a:t>核スピンが崩壊先の核スピンとマッチしないものがある。厄介な禁止遷移で、第一禁止遷移だと１００倍だが第二禁止遷移だと</a:t>
            </a:r>
            <a:r>
              <a:rPr kumimoji="1" lang="en-US" altLang="ja-JP" dirty="0"/>
              <a:t>100</a:t>
            </a:r>
            <a:r>
              <a:rPr kumimoji="1" lang="ja-JP" altLang="en-US" dirty="0"/>
              <a:t>万倍ほどにもなる、とにかく遅いのがセシウム１３７、しかし危険度は小さくなる？</a:t>
            </a:r>
            <a:endParaRPr kumimoji="1" lang="en-US" altLang="ja-JP" dirty="0"/>
          </a:p>
          <a:p>
            <a:r>
              <a:rPr lang="ja-JP" altLang="en-US" dirty="0"/>
              <a:t>半減期が長いものは厄介そうだが、人体への危険度は小さくなる、細胞が再生するので</a:t>
            </a:r>
            <a:endParaRPr lang="en-US" altLang="ja-JP" dirty="0"/>
          </a:p>
          <a:p>
            <a:r>
              <a:rPr kumimoji="1" lang="ja-JP" altLang="en-US" dirty="0"/>
              <a:t>致死量の約</a:t>
            </a:r>
            <a:r>
              <a:rPr kumimoji="1" lang="en-US" altLang="ja-JP" dirty="0"/>
              <a:t>10</a:t>
            </a:r>
            <a:r>
              <a:rPr kumimoji="1" lang="ja-JP" altLang="en-US" dirty="0"/>
              <a:t>シーベルトというのは１ｋｇ当たり</a:t>
            </a:r>
            <a:r>
              <a:rPr kumimoji="1" lang="en-US" altLang="ja-JP" dirty="0"/>
              <a:t>10</a:t>
            </a:r>
            <a:r>
              <a:rPr kumimoji="1" lang="ja-JP" altLang="en-US" dirty="0"/>
              <a:t>ジュール、太陽は</a:t>
            </a:r>
            <a:r>
              <a:rPr kumimoji="1" lang="en-US" altLang="ja-JP" dirty="0"/>
              <a:t>1</a:t>
            </a:r>
            <a:r>
              <a:rPr kumimoji="1" lang="ja-JP" altLang="en-US" dirty="0"/>
              <a:t>平方メートル当たり</a:t>
            </a:r>
            <a:r>
              <a:rPr kumimoji="1" lang="en-US" altLang="ja-JP" dirty="0"/>
              <a:t>1</a:t>
            </a:r>
            <a:r>
              <a:rPr lang="en-US" altLang="ja-JP" dirty="0"/>
              <a:t>.</a:t>
            </a:r>
            <a:r>
              <a:rPr kumimoji="1" lang="en-US" altLang="ja-JP" dirty="0"/>
              <a:t>37</a:t>
            </a:r>
            <a:r>
              <a:rPr kumimoji="1" lang="ja-JP" altLang="en-US" dirty="0" err="1"/>
              <a:t>ｋ</a:t>
            </a:r>
            <a:r>
              <a:rPr kumimoji="1" lang="ja-JP" altLang="en-US" dirty="0"/>
              <a:t>ジュール毎秒のエネルギーを地上に送り込んでくる、肌の死んだ細胞が止めてくれているので大丈夫？</a:t>
            </a:r>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17</a:t>
            </a:fld>
            <a:endParaRPr kumimoji="1" lang="ja-JP" altLang="en-US"/>
          </a:p>
        </p:txBody>
      </p:sp>
    </p:spTree>
    <p:extLst>
      <p:ext uri="{BB962C8B-B14F-4D97-AF65-F5344CB8AC3E}">
        <p14:creationId xmlns:p14="http://schemas.microsoft.com/office/powerpoint/2010/main" val="380396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098FB-6183-4D92-8881-92BB5CBFA5C9}"/>
              </a:ext>
            </a:extLst>
          </p:cNvPr>
          <p:cNvSpPr>
            <a:spLocks noGrp="1"/>
          </p:cNvSpPr>
          <p:nvPr>
            <p:ph type="title"/>
          </p:nvPr>
        </p:nvSpPr>
        <p:spPr/>
        <p:txBody>
          <a:bodyPr/>
          <a:lstStyle/>
          <a:p>
            <a:r>
              <a:rPr kumimoji="1" lang="ja-JP" altLang="en-US" dirty="0"/>
              <a:t>原子核物理学と</a:t>
            </a:r>
            <a:r>
              <a:rPr kumimoji="1" lang="en-US" altLang="ja-JP" dirty="0"/>
              <a:t>1945</a:t>
            </a:r>
            <a:r>
              <a:rPr kumimoji="1" lang="ja-JP" altLang="en-US" dirty="0"/>
              <a:t>年</a:t>
            </a:r>
            <a:r>
              <a:rPr kumimoji="1" lang="en-US" altLang="ja-JP" dirty="0"/>
              <a:t>8</a:t>
            </a:r>
            <a:r>
              <a:rPr kumimoji="1" lang="ja-JP" altLang="en-US" dirty="0"/>
              <a:t>月</a:t>
            </a:r>
          </a:p>
        </p:txBody>
      </p:sp>
      <p:sp>
        <p:nvSpPr>
          <p:cNvPr id="3" name="コンテンツ プレースホルダー 2">
            <a:extLst>
              <a:ext uri="{FF2B5EF4-FFF2-40B4-BE49-F238E27FC236}">
                <a16:creationId xmlns:a16="http://schemas.microsoft.com/office/drawing/2014/main" id="{C587DD34-7936-475D-8CBC-ACB82B4CB6DA}"/>
              </a:ext>
            </a:extLst>
          </p:cNvPr>
          <p:cNvSpPr>
            <a:spLocks noGrp="1"/>
          </p:cNvSpPr>
          <p:nvPr>
            <p:ph idx="1"/>
          </p:nvPr>
        </p:nvSpPr>
        <p:spPr/>
        <p:txBody>
          <a:bodyPr>
            <a:normAutofit fontScale="77500" lnSpcReduction="20000"/>
          </a:bodyPr>
          <a:lstStyle/>
          <a:p>
            <a:r>
              <a:rPr kumimoji="1" lang="en-US" altLang="ja-JP" dirty="0"/>
              <a:t>1939</a:t>
            </a:r>
            <a:r>
              <a:rPr kumimoji="1" lang="ja-JP" altLang="en-US" dirty="0"/>
              <a:t>年ドイツで核分裂連鎖反応発見</a:t>
            </a:r>
            <a:endParaRPr kumimoji="1" lang="en-US" altLang="ja-JP" dirty="0"/>
          </a:p>
          <a:p>
            <a:pPr lvl="1"/>
            <a:r>
              <a:rPr lang="ja-JP" altLang="en-US" dirty="0"/>
              <a:t>ドイツのポーランド侵攻とユダヤ人差別</a:t>
            </a:r>
            <a:endParaRPr lang="en-US" altLang="ja-JP" dirty="0"/>
          </a:p>
          <a:p>
            <a:pPr lvl="1"/>
            <a:r>
              <a:rPr lang="ja-JP" altLang="en-US" dirty="0"/>
              <a:t>シラードに促されてアインシュタインが書簡</a:t>
            </a:r>
            <a:endParaRPr lang="en-US" altLang="ja-JP" dirty="0"/>
          </a:p>
          <a:p>
            <a:pPr lvl="1"/>
            <a:r>
              <a:rPr lang="ja-JP" altLang="en-US" dirty="0"/>
              <a:t>マンハッタン計画の開始</a:t>
            </a:r>
            <a:endParaRPr lang="en-US" altLang="ja-JP" dirty="0"/>
          </a:p>
          <a:p>
            <a:pPr lvl="1"/>
            <a:r>
              <a:rPr lang="ja-JP" altLang="en-US" dirty="0"/>
              <a:t>ノルウェーの重水製造施設の破壊でドイツの計画とん挫</a:t>
            </a:r>
            <a:endParaRPr lang="en-US" altLang="ja-JP" dirty="0"/>
          </a:p>
          <a:p>
            <a:pPr lvl="1"/>
            <a:r>
              <a:rPr lang="en-US" altLang="ja-JP" dirty="0"/>
              <a:t>1942</a:t>
            </a:r>
            <a:r>
              <a:rPr lang="ja-JP" altLang="en-US" dirty="0"/>
              <a:t>年シカゴパイル１成功でプルトニウム製造が可能になる</a:t>
            </a:r>
            <a:endParaRPr lang="en-US" altLang="ja-JP" dirty="0"/>
          </a:p>
          <a:p>
            <a:r>
              <a:rPr lang="ja-JP" altLang="en-US" dirty="0"/>
              <a:t>日本では理研の仁科グループ、京大の荒勝グループ（阪大の菊池グループ？）がウラン濃縮実験</a:t>
            </a:r>
            <a:endParaRPr lang="en-US" altLang="ja-JP" dirty="0"/>
          </a:p>
          <a:p>
            <a:r>
              <a:rPr lang="en-US" altLang="ja-JP" dirty="0"/>
              <a:t>1945</a:t>
            </a:r>
            <a:r>
              <a:rPr lang="ja-JP" altLang="en-US" dirty="0"/>
              <a:t>年</a:t>
            </a:r>
            <a:r>
              <a:rPr lang="en-US" altLang="ja-JP" dirty="0"/>
              <a:t>7</a:t>
            </a:r>
            <a:r>
              <a:rPr lang="ja-JP" altLang="en-US" dirty="0"/>
              <a:t>月</a:t>
            </a:r>
            <a:r>
              <a:rPr lang="en-US" altLang="ja-JP" dirty="0"/>
              <a:t>16</a:t>
            </a:r>
            <a:r>
              <a:rPr lang="ja-JP" altLang="en-US"/>
              <a:t>日トリニティ</a:t>
            </a:r>
            <a:r>
              <a:rPr lang="ja-JP" altLang="en-US" dirty="0"/>
              <a:t>実験</a:t>
            </a:r>
            <a:endParaRPr lang="en-US" altLang="ja-JP" dirty="0"/>
          </a:p>
          <a:p>
            <a:r>
              <a:rPr lang="en-US" altLang="ja-JP" dirty="0"/>
              <a:t>1945</a:t>
            </a:r>
            <a:r>
              <a:rPr lang="ja-JP" altLang="en-US" dirty="0"/>
              <a:t>年</a:t>
            </a:r>
            <a:r>
              <a:rPr lang="en-US" altLang="ja-JP" dirty="0"/>
              <a:t>8</a:t>
            </a:r>
            <a:r>
              <a:rPr lang="ja-JP" altLang="en-US" dirty="0"/>
              <a:t>月</a:t>
            </a:r>
            <a:r>
              <a:rPr lang="en-US" altLang="ja-JP" dirty="0"/>
              <a:t>6</a:t>
            </a:r>
            <a:r>
              <a:rPr lang="ja-JP" altLang="en-US" dirty="0"/>
              <a:t>日エノラゲイが広島に原爆投下（ウラン２３５）</a:t>
            </a:r>
            <a:endParaRPr lang="en-US" altLang="ja-JP" dirty="0"/>
          </a:p>
          <a:p>
            <a:r>
              <a:rPr lang="en-US" altLang="ja-JP" dirty="0"/>
              <a:t>1945</a:t>
            </a:r>
            <a:r>
              <a:rPr lang="ja-JP" altLang="en-US" dirty="0"/>
              <a:t>年</a:t>
            </a:r>
            <a:r>
              <a:rPr lang="en-US" altLang="ja-JP" dirty="0"/>
              <a:t>8</a:t>
            </a:r>
            <a:r>
              <a:rPr lang="ja-JP" altLang="en-US" dirty="0"/>
              <a:t>月９日長崎にプルトニウム爆弾投下</a:t>
            </a:r>
            <a:endParaRPr lang="en-US" altLang="ja-JP" dirty="0"/>
          </a:p>
          <a:p>
            <a:pPr marL="0" indent="0">
              <a:buNone/>
            </a:pPr>
            <a:endParaRPr kumimoji="1" lang="ja-JP" altLang="en-US" dirty="0"/>
          </a:p>
        </p:txBody>
      </p:sp>
      <p:sp>
        <p:nvSpPr>
          <p:cNvPr id="4" name="日付プレースホルダー 3">
            <a:extLst>
              <a:ext uri="{FF2B5EF4-FFF2-40B4-BE49-F238E27FC236}">
                <a16:creationId xmlns:a16="http://schemas.microsoft.com/office/drawing/2014/main" id="{F3D2E4D5-35E0-439D-AFB7-6532EDD0F649}"/>
              </a:ext>
            </a:extLst>
          </p:cNvPr>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a:extLst>
              <a:ext uri="{FF2B5EF4-FFF2-40B4-BE49-F238E27FC236}">
                <a16:creationId xmlns:a16="http://schemas.microsoft.com/office/drawing/2014/main" id="{7FCE1D06-8275-49AB-93E0-4D90C0CBE0D2}"/>
              </a:ext>
            </a:extLst>
          </p:cNvPr>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a:extLst>
              <a:ext uri="{FF2B5EF4-FFF2-40B4-BE49-F238E27FC236}">
                <a16:creationId xmlns:a16="http://schemas.microsoft.com/office/drawing/2014/main" id="{AC5D08F0-8043-4088-A2C2-7600B46AB42D}"/>
              </a:ext>
            </a:extLst>
          </p:cNvPr>
          <p:cNvSpPr>
            <a:spLocks noGrp="1"/>
          </p:cNvSpPr>
          <p:nvPr>
            <p:ph type="sldNum" sz="quarter" idx="12"/>
          </p:nvPr>
        </p:nvSpPr>
        <p:spPr/>
        <p:txBody>
          <a:bodyPr/>
          <a:lstStyle/>
          <a:p>
            <a:fld id="{3CC50E59-6294-4FE7-B5DE-16CAC99B7C0D}" type="slidenum">
              <a:rPr kumimoji="1" lang="ja-JP" altLang="en-US" smtClean="0"/>
              <a:pPr/>
              <a:t>18</a:t>
            </a:fld>
            <a:endParaRPr kumimoji="1" lang="ja-JP" altLang="en-US"/>
          </a:p>
        </p:txBody>
      </p:sp>
    </p:spTree>
    <p:extLst>
      <p:ext uri="{BB962C8B-B14F-4D97-AF65-F5344CB8AC3E}">
        <p14:creationId xmlns:p14="http://schemas.microsoft.com/office/powerpoint/2010/main" val="163764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pPr eaLnBrk="1" hangingPunct="1"/>
            <a:r>
              <a:rPr lang="ja-JP" altLang="en-US" dirty="0">
                <a:latin typeface="Verdana" charset="0"/>
                <a:ea typeface="ＭＳ Ｐゴシック" charset="0"/>
              </a:rPr>
              <a:t>ニュートリノに微細な質量（１９９８）</a:t>
            </a:r>
          </a:p>
        </p:txBody>
      </p:sp>
      <p:sp>
        <p:nvSpPr>
          <p:cNvPr id="9222" name="Rectangle 3"/>
          <p:cNvSpPr>
            <a:spLocks noGrp="1" noChangeArrowheads="1"/>
          </p:cNvSpPr>
          <p:nvPr>
            <p:ph idx="1"/>
          </p:nvPr>
        </p:nvSpPr>
        <p:spPr>
          <a:xfrm>
            <a:off x="107950" y="1268413"/>
            <a:ext cx="5543550" cy="4824412"/>
          </a:xfrm>
        </p:spPr>
        <p:txBody>
          <a:bodyPr>
            <a:normAutofit/>
          </a:bodyPr>
          <a:lstStyle/>
          <a:p>
            <a:pPr eaLnBrk="1" hangingPunct="1"/>
            <a:r>
              <a:rPr lang="ja-JP" altLang="en-US" sz="2600" dirty="0">
                <a:latin typeface="Verdana" charset="0"/>
                <a:ea typeface="ＭＳ Ｐゴシック" charset="0"/>
              </a:rPr>
              <a:t>ミューオンニュートリノ（１９６２）の発見から</a:t>
            </a:r>
            <a:r>
              <a:rPr lang="en-US" altLang="ja-JP" sz="2600" dirty="0">
                <a:latin typeface="Verdana" charset="0"/>
                <a:ea typeface="ＭＳ Ｐゴシック" charset="0"/>
              </a:rPr>
              <a:t>36</a:t>
            </a:r>
            <a:r>
              <a:rPr lang="ja-JP" altLang="en-US" sz="2600" dirty="0">
                <a:latin typeface="Verdana" charset="0"/>
                <a:ea typeface="ＭＳ Ｐゴシック" charset="0"/>
              </a:rPr>
              <a:t>年経過（写真）</a:t>
            </a:r>
            <a:endParaRPr lang="en-US" altLang="ja-JP" sz="2600" dirty="0">
              <a:latin typeface="Verdana" charset="0"/>
              <a:ea typeface="ＭＳ Ｐゴシック" charset="0"/>
            </a:endParaRPr>
          </a:p>
          <a:p>
            <a:pPr eaLnBrk="1" hangingPunct="1"/>
            <a:r>
              <a:rPr lang="ja-JP" altLang="en-US" sz="2600" dirty="0">
                <a:latin typeface="Verdana" charset="0"/>
                <a:ea typeface="ＭＳ Ｐゴシック" charset="0"/>
              </a:rPr>
              <a:t>この写真はスパークチェンバーが背景、阪大の宮本重徳と名大の福井崇時が発明</a:t>
            </a:r>
            <a:endParaRPr lang="en-US" altLang="ja-JP" sz="2600" dirty="0">
              <a:latin typeface="Verdana" charset="0"/>
              <a:ea typeface="ＭＳ Ｐゴシック" charset="0"/>
            </a:endParaRPr>
          </a:p>
          <a:p>
            <a:pPr eaLnBrk="1" hangingPunct="1"/>
            <a:r>
              <a:rPr lang="ja-JP" altLang="en-US" sz="2600" dirty="0">
                <a:latin typeface="Verdana" charset="0"/>
                <a:ea typeface="ＭＳ Ｐゴシック" charset="0"/>
              </a:rPr>
              <a:t>太陽ニュートリノ欠損、と言う兆候があった</a:t>
            </a:r>
            <a:endParaRPr lang="en-US" altLang="ja-JP" sz="2600" dirty="0">
              <a:latin typeface="Verdana" charset="0"/>
              <a:ea typeface="ＭＳ Ｐゴシック" charset="0"/>
            </a:endParaRPr>
          </a:p>
          <a:p>
            <a:pPr eaLnBrk="1" hangingPunct="1"/>
            <a:r>
              <a:rPr lang="ja-JP" altLang="en-US" sz="2600" dirty="0">
                <a:latin typeface="Verdana" charset="0"/>
                <a:ea typeface="ＭＳ Ｐゴシック" charset="0"/>
              </a:rPr>
              <a:t>スパークチェンバーは学生実験でよく製作される、高圧スイッチが必要</a:t>
            </a:r>
            <a:endParaRPr lang="en-US" altLang="ja-JP" sz="2600" dirty="0">
              <a:latin typeface="Verdana" charset="0"/>
              <a:ea typeface="ＭＳ Ｐゴシック" charset="0"/>
            </a:endParaRPr>
          </a:p>
          <a:p>
            <a:pPr eaLnBrk="1" hangingPunct="1">
              <a:buFont typeface="Wingdings" charset="0"/>
              <a:buNone/>
            </a:pPr>
            <a:endParaRPr lang="en-US" altLang="ja-JP" sz="2600" dirty="0">
              <a:latin typeface="Verdana" charset="0"/>
              <a:ea typeface="ＭＳ Ｐゴシック" charset="0"/>
            </a:endParaRPr>
          </a:p>
          <a:p>
            <a:pPr eaLnBrk="1" hangingPunct="1">
              <a:buFont typeface="Wingdings" charset="0"/>
              <a:buNone/>
            </a:pPr>
            <a:endParaRPr lang="en-US" altLang="ja-JP" sz="2600" dirty="0">
              <a:latin typeface="Verdana" charset="0"/>
              <a:ea typeface="ＭＳ Ｐゴシック" charset="0"/>
            </a:endParaRPr>
          </a:p>
        </p:txBody>
      </p:sp>
      <p:sp>
        <p:nvSpPr>
          <p:cNvPr id="9218" name="日付プレースホルダ 3"/>
          <p:cNvSpPr>
            <a:spLocks noGrp="1"/>
          </p:cNvSpPr>
          <p:nvPr>
            <p:ph type="dt" sz="half"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r>
              <a:rPr kumimoji="0" lang="en-US" altLang="ja-JP"/>
              <a:t>2021/08/10</a:t>
            </a:r>
            <a:endParaRPr kumimoji="0" lang="en-US" altLang="ja-JP" dirty="0"/>
          </a:p>
        </p:txBody>
      </p:sp>
      <p:sp>
        <p:nvSpPr>
          <p:cNvPr id="9219" name="フッター プレースホルダ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r>
              <a:rPr kumimoji="0" lang="zh-TW" altLang="en-US"/>
              <a:t>免許更新講習　高嶋隆一</a:t>
            </a:r>
            <a:endParaRPr kumimoji="0" lang="en-US" altLang="ja-JP" dirty="0"/>
          </a:p>
        </p:txBody>
      </p:sp>
      <p:sp>
        <p:nvSpPr>
          <p:cNvPr id="9220" name="スライド番号プレースホルダ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fld id="{91331505-C3A6-AD4F-BE78-1F65FC1335CF}" type="slidenum">
              <a:rPr kumimoji="0" lang="en-US" altLang="ja-JP"/>
              <a:pPr/>
              <a:t>19</a:t>
            </a:fld>
            <a:endParaRPr kumimoji="0" lang="en-US" altLang="ja-JP"/>
          </a:p>
        </p:txBody>
      </p:sp>
      <p:pic>
        <p:nvPicPr>
          <p:cNvPr id="9223"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763" y="1268760"/>
            <a:ext cx="3551237" cy="266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08912" cy="836712"/>
          </a:xfrm>
        </p:spPr>
        <p:txBody>
          <a:bodyPr>
            <a:normAutofit/>
          </a:bodyPr>
          <a:lstStyle/>
          <a:p>
            <a:r>
              <a:rPr kumimoji="1" lang="ja-JP" altLang="en-US" sz="3200" dirty="0"/>
              <a:t>素粒子物理学実験が専門、</a:t>
            </a:r>
            <a:r>
              <a:rPr kumimoji="1" lang="en-US" altLang="ja-JP" sz="3200" dirty="0"/>
              <a:t>2010</a:t>
            </a:r>
            <a:r>
              <a:rPr kumimoji="1" lang="ja-JP" altLang="en-US" sz="3200" dirty="0"/>
              <a:t>年の初衝突</a:t>
            </a:r>
          </a:p>
        </p:txBody>
      </p:sp>
      <p:pic>
        <p:nvPicPr>
          <p:cNvPr id="7" name="コンテンツ プレースホルダ 6" descr="1003059_74-A4-at-144-dpi.jpg"/>
          <p:cNvPicPr>
            <a:picLocks noGrp="1" noChangeAspect="1"/>
          </p:cNvPicPr>
          <p:nvPr>
            <p:ph idx="1"/>
          </p:nvPr>
        </p:nvPicPr>
        <p:blipFill>
          <a:blip r:embed="rId2" cstate="print"/>
          <a:stretch>
            <a:fillRect/>
          </a:stretch>
        </p:blipFill>
        <p:spPr>
          <a:xfrm>
            <a:off x="755576" y="764704"/>
            <a:ext cx="7708189" cy="5130838"/>
          </a:xfrm>
        </p:spPr>
      </p:pic>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2B3C1DE6-7CE0-4394-83FE-B7EA225280E9}" type="slidenum">
              <a:rPr kumimoji="1" lang="ja-JP" altLang="en-US" smtClean="0"/>
              <a:pPr/>
              <a:t>2</a:t>
            </a:fld>
            <a:endParaRPr kumimoji="1" lang="ja-JP" altLang="en-US"/>
          </a:p>
        </p:txBody>
      </p:sp>
      <p:sp>
        <p:nvSpPr>
          <p:cNvPr id="8" name="テキスト ボックス 7"/>
          <p:cNvSpPr txBox="1"/>
          <p:nvPr/>
        </p:nvSpPr>
        <p:spPr>
          <a:xfrm>
            <a:off x="395536" y="6021288"/>
            <a:ext cx="8634095" cy="338554"/>
          </a:xfrm>
          <a:prstGeom prst="rect">
            <a:avLst/>
          </a:prstGeom>
          <a:noFill/>
        </p:spPr>
        <p:txBody>
          <a:bodyPr wrap="none" rtlCol="0">
            <a:spAutoFit/>
          </a:bodyPr>
          <a:lstStyle/>
          <a:p>
            <a:r>
              <a:rPr kumimoji="1" lang="en-US" altLang="ja-JP" sz="1600" dirty="0"/>
              <a:t>SCT</a:t>
            </a:r>
            <a:r>
              <a:rPr lang="ja-JP" altLang="en-US" sz="1600" dirty="0"/>
              <a:t>の常駐組：サヴェリオ、ぺトラ、ヨバン、アラン、サンドラ、ホセ、デーブ、スティーブ、順治、マルコ</a:t>
            </a:r>
            <a:endParaRPr kumimoji="1" lang="ja-JP" altLang="en-US" sz="1600" dirty="0"/>
          </a:p>
        </p:txBody>
      </p:sp>
    </p:spTree>
    <p:extLst>
      <p:ext uri="{BB962C8B-B14F-4D97-AF65-F5344CB8AC3E}">
        <p14:creationId xmlns:p14="http://schemas.microsoft.com/office/powerpoint/2010/main" val="46732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ニュートリノ振動の発見</a:t>
            </a:r>
          </a:p>
        </p:txBody>
      </p:sp>
      <p:sp>
        <p:nvSpPr>
          <p:cNvPr id="3" name="コンテンツ プレースホルダー 2"/>
          <p:cNvSpPr>
            <a:spLocks noGrp="1"/>
          </p:cNvSpPr>
          <p:nvPr>
            <p:ph idx="1"/>
          </p:nvPr>
        </p:nvSpPr>
        <p:spPr>
          <a:xfrm>
            <a:off x="457200" y="1600200"/>
            <a:ext cx="3538736" cy="3989039"/>
          </a:xfrm>
        </p:spPr>
        <p:txBody>
          <a:bodyPr>
            <a:normAutofit fontScale="85000" lnSpcReduction="10000"/>
          </a:bodyPr>
          <a:lstStyle/>
          <a:p>
            <a:r>
              <a:rPr kumimoji="1" lang="en-US" altLang="ja-JP" dirty="0"/>
              <a:t>KAMIOKANDE</a:t>
            </a:r>
            <a:r>
              <a:rPr kumimoji="1" lang="ja-JP" altLang="en-US" dirty="0"/>
              <a:t>ですでに兆候があった</a:t>
            </a:r>
            <a:endParaRPr kumimoji="1" lang="en-US" altLang="ja-JP" dirty="0"/>
          </a:p>
          <a:p>
            <a:r>
              <a:rPr kumimoji="1" lang="en-US" altLang="ja-JP" dirty="0"/>
              <a:t>Super KAMIOKANDE</a:t>
            </a:r>
            <a:r>
              <a:rPr kumimoji="1" lang="ja-JP" altLang="en-US" dirty="0"/>
              <a:t>で決定的な証拠</a:t>
            </a:r>
            <a:endParaRPr kumimoji="1" lang="en-US" altLang="ja-JP" dirty="0"/>
          </a:p>
          <a:p>
            <a:r>
              <a:rPr lang="ja-JP" altLang="en-US" dirty="0"/>
              <a:t>３世代のうち特に</a:t>
            </a:r>
            <a:r>
              <a:rPr lang="en-US" altLang="ja-JP" dirty="0"/>
              <a:t>ν</a:t>
            </a:r>
            <a:r>
              <a:rPr lang="en-US" altLang="ja-JP" baseline="-25000" dirty="0"/>
              <a:t>μ</a:t>
            </a:r>
            <a:r>
              <a:rPr lang="ja-JP" altLang="en-US" dirty="0"/>
              <a:t>が混合で半減する</a:t>
            </a:r>
            <a:endParaRPr lang="en-US" altLang="ja-JP" dirty="0"/>
          </a:p>
          <a:p>
            <a:r>
              <a:rPr lang="en-US" altLang="ja-JP" dirty="0"/>
              <a:t>L</a:t>
            </a:r>
            <a:r>
              <a:rPr lang="ja-JP" altLang="en-US" dirty="0"/>
              <a:t>は</a:t>
            </a:r>
            <a:r>
              <a:rPr lang="en-US" altLang="ja-JP" dirty="0"/>
              <a:t>km,</a:t>
            </a:r>
            <a:r>
              <a:rPr lang="ja-JP" altLang="en-US" dirty="0"/>
              <a:t> </a:t>
            </a:r>
            <a:r>
              <a:rPr lang="en-US" altLang="ja-JP" dirty="0"/>
              <a:t>E</a:t>
            </a:r>
            <a:r>
              <a:rPr lang="ja-JP" altLang="en-US" dirty="0"/>
              <a:t>は</a:t>
            </a:r>
            <a:r>
              <a:rPr lang="en-US" altLang="ja-JP" dirty="0" err="1"/>
              <a:t>GeV</a:t>
            </a:r>
            <a:r>
              <a:rPr lang="en-US" altLang="ja-JP" dirty="0"/>
              <a:t>, m</a:t>
            </a:r>
            <a:r>
              <a:rPr lang="ja-JP" altLang="en-US" dirty="0"/>
              <a:t>は</a:t>
            </a:r>
            <a:r>
              <a:rPr lang="en-US" altLang="ja-JP" dirty="0" err="1"/>
              <a:t>eV</a:t>
            </a:r>
            <a:r>
              <a:rPr lang="ja-JP" altLang="en-US" dirty="0"/>
              <a:t>の単位</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a:t>2021/08/10</a:t>
            </a:r>
          </a:p>
        </p:txBody>
      </p:sp>
      <p:sp>
        <p:nvSpPr>
          <p:cNvPr id="5" name="フッター プレースホルダー 4"/>
          <p:cNvSpPr>
            <a:spLocks noGrp="1"/>
          </p:cNvSpPr>
          <p:nvPr>
            <p:ph type="ftr" sz="quarter" idx="11"/>
          </p:nvPr>
        </p:nvSpPr>
        <p:spPr/>
        <p:txBody>
          <a:bodyPr/>
          <a:lstStyle/>
          <a:p>
            <a:pPr>
              <a:defRPr/>
            </a:pPr>
            <a:r>
              <a:rPr lang="zh-TW" altLang="en-US"/>
              <a:t>免許更新講習　高嶋隆一</a:t>
            </a:r>
            <a:endParaRPr lang="en-US" altLang="ja-JP"/>
          </a:p>
        </p:txBody>
      </p:sp>
      <p:sp>
        <p:nvSpPr>
          <p:cNvPr id="6" name="スライド番号プレースホルダー 5"/>
          <p:cNvSpPr>
            <a:spLocks noGrp="1"/>
          </p:cNvSpPr>
          <p:nvPr>
            <p:ph type="sldNum" sz="quarter" idx="12"/>
          </p:nvPr>
        </p:nvSpPr>
        <p:spPr/>
        <p:txBody>
          <a:bodyPr/>
          <a:lstStyle/>
          <a:p>
            <a:fld id="{75FAF145-36B5-0D4C-A398-505DB753A903}" type="slidenum">
              <a:rPr lang="en-US" altLang="ja-JP" smtClean="0"/>
              <a:pPr/>
              <a:t>20</a:t>
            </a:fld>
            <a:endParaRPr lang="en-US" altLang="ja-JP"/>
          </a:p>
        </p:txBody>
      </p:sp>
      <p:pic>
        <p:nvPicPr>
          <p:cNvPr id="8" name="図 7" descr="atmnu.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95037" y="2924944"/>
            <a:ext cx="2866847" cy="3140968"/>
          </a:xfrm>
          <a:prstGeom prst="rect">
            <a:avLst/>
          </a:prstGeom>
        </p:spPr>
      </p:pic>
      <p:pic>
        <p:nvPicPr>
          <p:cNvPr id="9" name="図 1" descr="equationNeutrin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484784"/>
            <a:ext cx="4235631"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図 9" descr="変身.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2852936"/>
            <a:ext cx="2374900" cy="3416300"/>
          </a:xfrm>
          <a:prstGeom prst="rect">
            <a:avLst/>
          </a:prstGeom>
        </p:spPr>
      </p:pic>
    </p:spTree>
    <p:extLst>
      <p:ext uri="{BB962C8B-B14F-4D97-AF65-F5344CB8AC3E}">
        <p14:creationId xmlns:p14="http://schemas.microsoft.com/office/powerpoint/2010/main" val="287381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付プレースホルダ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r>
              <a:rPr kumimoji="0" lang="en-US" altLang="ja-JP"/>
              <a:t>2021/08/10</a:t>
            </a:r>
            <a:endParaRPr kumimoji="0" lang="en-US" altLang="ja-JP" dirty="0"/>
          </a:p>
        </p:txBody>
      </p:sp>
      <p:sp>
        <p:nvSpPr>
          <p:cNvPr id="16387" name="フッター プレースホルダ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r>
              <a:rPr kumimoji="0" lang="zh-TW" altLang="en-US"/>
              <a:t>免許更新講習　高嶋隆一</a:t>
            </a:r>
            <a:endParaRPr kumimoji="0" lang="en-US" altLang="ja-JP" dirty="0"/>
          </a:p>
        </p:txBody>
      </p:sp>
      <p:sp>
        <p:nvSpPr>
          <p:cNvPr id="16388" name="スライド番号プレースホルダ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fld id="{315429EC-8AF7-E848-A655-8649E8883B7B}" type="slidenum">
              <a:rPr kumimoji="0" lang="en-US" altLang="ja-JP"/>
              <a:pPr/>
              <a:t>21</a:t>
            </a:fld>
            <a:endParaRPr kumimoji="0" lang="en-US" altLang="ja-JP"/>
          </a:p>
        </p:txBody>
      </p:sp>
      <p:sp>
        <p:nvSpPr>
          <p:cNvPr id="16389" name="Rectangle 2"/>
          <p:cNvSpPr>
            <a:spLocks noGrp="1" noChangeArrowheads="1"/>
          </p:cNvSpPr>
          <p:nvPr>
            <p:ph type="title"/>
          </p:nvPr>
        </p:nvSpPr>
        <p:spPr>
          <a:xfrm>
            <a:off x="-180528" y="274638"/>
            <a:ext cx="9324528" cy="1143000"/>
          </a:xfrm>
        </p:spPr>
        <p:txBody>
          <a:bodyPr>
            <a:normAutofit fontScale="90000"/>
          </a:bodyPr>
          <a:lstStyle/>
          <a:p>
            <a:pPr eaLnBrk="1" hangingPunct="1"/>
            <a:r>
              <a:rPr lang="ja-JP" altLang="en-US" dirty="0">
                <a:latin typeface="Verdana" charset="0"/>
                <a:ea typeface="ＭＳ Ｐゴシック" charset="0"/>
              </a:rPr>
              <a:t>特殊と一般相対性理論の発見から</a:t>
            </a:r>
            <a:r>
              <a:rPr lang="en-US" altLang="ja-JP" dirty="0">
                <a:latin typeface="Verdana" charset="0"/>
                <a:ea typeface="ＭＳ Ｐゴシック" charset="0"/>
              </a:rPr>
              <a:t>100</a:t>
            </a:r>
            <a:r>
              <a:rPr lang="ja-JP" altLang="en-US" dirty="0">
                <a:latin typeface="Verdana" charset="0"/>
                <a:ea typeface="ＭＳ Ｐゴシック" charset="0"/>
              </a:rPr>
              <a:t>年</a:t>
            </a:r>
          </a:p>
        </p:txBody>
      </p:sp>
      <p:pic>
        <p:nvPicPr>
          <p:cNvPr id="16390" name="Picture 4" descr="einsteinBlackboard"/>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076825" y="1268413"/>
            <a:ext cx="2663825" cy="1993900"/>
          </a:xfrm>
          <a:noFill/>
        </p:spPr>
      </p:pic>
      <p:sp>
        <p:nvSpPr>
          <p:cNvPr id="16391" name="Text Box 6"/>
          <p:cNvSpPr txBox="1">
            <a:spLocks noChangeArrowheads="1"/>
          </p:cNvSpPr>
          <p:nvPr/>
        </p:nvSpPr>
        <p:spPr bwMode="auto">
          <a:xfrm>
            <a:off x="609600" y="1265238"/>
            <a:ext cx="3924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r>
              <a:rPr lang="ja-JP" altLang="en-US" sz="2400"/>
              <a:t>絶対静止空間というのはない</a:t>
            </a:r>
          </a:p>
        </p:txBody>
      </p:sp>
      <p:sp>
        <p:nvSpPr>
          <p:cNvPr id="16392" name="AutoShape 7"/>
          <p:cNvSpPr>
            <a:spLocks noChangeArrowheads="1"/>
          </p:cNvSpPr>
          <p:nvPr/>
        </p:nvSpPr>
        <p:spPr bwMode="auto">
          <a:xfrm>
            <a:off x="2247900" y="1779588"/>
            <a:ext cx="647700" cy="35877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eaLnBrk="1" hangingPunct="1"/>
            <a:endParaRPr lang="ja-JP" altLang="en-US"/>
          </a:p>
        </p:txBody>
      </p:sp>
      <p:sp>
        <p:nvSpPr>
          <p:cNvPr id="16393" name="Text Box 8"/>
          <p:cNvSpPr txBox="1">
            <a:spLocks noChangeArrowheads="1"/>
          </p:cNvSpPr>
          <p:nvPr/>
        </p:nvSpPr>
        <p:spPr bwMode="auto">
          <a:xfrm>
            <a:off x="877888" y="2174875"/>
            <a:ext cx="3497262"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r>
              <a:rPr lang="ja-JP" altLang="en-US"/>
              <a:t>光速度不変の原理</a:t>
            </a:r>
          </a:p>
          <a:p>
            <a:pPr eaLnBrk="1" hangingPunct="1"/>
            <a:r>
              <a:rPr lang="ja-JP" altLang="en-US"/>
              <a:t>地球が光の速さの半分で走っても</a:t>
            </a:r>
          </a:p>
          <a:p>
            <a:pPr eaLnBrk="1" hangingPunct="1"/>
            <a:r>
              <a:rPr lang="ja-JP" altLang="en-US"/>
              <a:t>光は同じ速さで四方に伝わる。</a:t>
            </a:r>
            <a:endParaRPr lang="en-US" altLang="ja-JP"/>
          </a:p>
          <a:p>
            <a:pPr eaLnBrk="1" hangingPunct="1"/>
            <a:r>
              <a:rPr lang="ja-JP" altLang="en-US"/>
              <a:t>質量はエネルギーに転換する</a:t>
            </a:r>
            <a:endParaRPr lang="en-US" altLang="ja-JP"/>
          </a:p>
          <a:p>
            <a:pPr eaLnBrk="1" hangingPunct="1"/>
            <a:r>
              <a:rPr lang="ja-JP" altLang="en-US"/>
              <a:t>粒子の質量は座標系によらない</a:t>
            </a:r>
          </a:p>
        </p:txBody>
      </p:sp>
      <p:sp>
        <p:nvSpPr>
          <p:cNvPr id="16394" name="Text Box 9"/>
          <p:cNvSpPr txBox="1">
            <a:spLocks noChangeArrowheads="1"/>
          </p:cNvSpPr>
          <p:nvPr/>
        </p:nvSpPr>
        <p:spPr bwMode="auto">
          <a:xfrm>
            <a:off x="808038" y="3938588"/>
            <a:ext cx="42894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r>
              <a:rPr lang="ja-JP" altLang="en-US" sz="2400"/>
              <a:t>宇宙の中心はどこか分からない</a:t>
            </a:r>
          </a:p>
        </p:txBody>
      </p:sp>
      <p:sp>
        <p:nvSpPr>
          <p:cNvPr id="16395" name="AutoShape 10"/>
          <p:cNvSpPr>
            <a:spLocks noChangeArrowheads="1"/>
          </p:cNvSpPr>
          <p:nvPr/>
        </p:nvSpPr>
        <p:spPr bwMode="auto">
          <a:xfrm>
            <a:off x="1835150" y="4365625"/>
            <a:ext cx="647700" cy="35877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eaLnBrk="1" hangingPunct="1"/>
            <a:endParaRPr lang="ja-JP" altLang="en-US"/>
          </a:p>
        </p:txBody>
      </p:sp>
      <p:sp>
        <p:nvSpPr>
          <p:cNvPr id="16396" name="Text Box 11"/>
          <p:cNvSpPr txBox="1">
            <a:spLocks noChangeArrowheads="1"/>
          </p:cNvSpPr>
          <p:nvPr/>
        </p:nvSpPr>
        <p:spPr bwMode="auto">
          <a:xfrm>
            <a:off x="468313" y="4941888"/>
            <a:ext cx="4646612"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pPr eaLnBrk="1" hangingPunct="1"/>
            <a:r>
              <a:rPr lang="ja-JP" altLang="en-US" dirty="0"/>
              <a:t>重力場のなかを落下している人は平坦な</a:t>
            </a:r>
          </a:p>
          <a:p>
            <a:pPr eaLnBrk="1" hangingPunct="1"/>
            <a:r>
              <a:rPr lang="ja-JP" altLang="en-US" dirty="0"/>
              <a:t>空間の中にいることになり光は直進</a:t>
            </a:r>
          </a:p>
          <a:p>
            <a:pPr eaLnBrk="1" hangingPunct="1"/>
            <a:r>
              <a:rPr lang="ja-JP" altLang="en-US" dirty="0"/>
              <a:t>外から見た人は光が曲がっているように見える</a:t>
            </a:r>
          </a:p>
          <a:p>
            <a:pPr eaLnBrk="1" hangingPunct="1"/>
            <a:r>
              <a:rPr lang="ja-JP" altLang="en-US" dirty="0"/>
              <a:t>重力レンズ：アベル２２１８、スマイル星雲</a:t>
            </a:r>
          </a:p>
        </p:txBody>
      </p:sp>
      <p:pic>
        <p:nvPicPr>
          <p:cNvPr id="16397" name="Picture 15" descr="ableLar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48263" y="3500438"/>
            <a:ext cx="3384550" cy="2708275"/>
          </a:xfrm>
          <a:noFill/>
        </p:spPr>
      </p:pic>
    </p:spTree>
    <p:extLst>
      <p:ext uri="{BB962C8B-B14F-4D97-AF65-F5344CB8AC3E}">
        <p14:creationId xmlns:p14="http://schemas.microsoft.com/office/powerpoint/2010/main" val="376068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10761-4199-43F4-B4E9-9C23096842D7}"/>
              </a:ext>
            </a:extLst>
          </p:cNvPr>
          <p:cNvSpPr>
            <a:spLocks noGrp="1"/>
          </p:cNvSpPr>
          <p:nvPr>
            <p:ph type="title"/>
          </p:nvPr>
        </p:nvSpPr>
        <p:spPr/>
        <p:txBody>
          <a:bodyPr/>
          <a:lstStyle/>
          <a:p>
            <a:r>
              <a:rPr kumimoji="1" lang="ja-JP" altLang="en-US" dirty="0"/>
              <a:t>重力波検出で力学復習</a:t>
            </a:r>
          </a:p>
        </p:txBody>
      </p:sp>
      <p:sp>
        <p:nvSpPr>
          <p:cNvPr id="3" name="コンテンツ プレースホルダー 2">
            <a:extLst>
              <a:ext uri="{FF2B5EF4-FFF2-40B4-BE49-F238E27FC236}">
                <a16:creationId xmlns:a16="http://schemas.microsoft.com/office/drawing/2014/main" id="{7F1E30CE-5DDA-4730-BB0D-30F3475D2B22}"/>
              </a:ext>
            </a:extLst>
          </p:cNvPr>
          <p:cNvSpPr>
            <a:spLocks noGrp="1"/>
          </p:cNvSpPr>
          <p:nvPr>
            <p:ph idx="1"/>
          </p:nvPr>
        </p:nvSpPr>
        <p:spPr/>
        <p:txBody>
          <a:bodyPr>
            <a:normAutofit fontScale="92500" lnSpcReduction="10000"/>
          </a:bodyPr>
          <a:lstStyle/>
          <a:p>
            <a:r>
              <a:rPr kumimoji="1" lang="ja-JP" altLang="en-US" dirty="0"/>
              <a:t>同じような質量の中性子星が</a:t>
            </a:r>
            <a:r>
              <a:rPr kumimoji="1" lang="en-US" altLang="ja-JP" dirty="0"/>
              <a:t>2017</a:t>
            </a:r>
            <a:r>
              <a:rPr kumimoji="1" lang="ja-JP" altLang="en-US" dirty="0"/>
              <a:t>年合体</a:t>
            </a:r>
            <a:endParaRPr kumimoji="1" lang="en-US" altLang="ja-JP" dirty="0"/>
          </a:p>
          <a:p>
            <a:pPr lvl="1"/>
            <a:r>
              <a:rPr lang="ja-JP" altLang="en-US" dirty="0"/>
              <a:t>質量の同じ天体が合体する力学は換算質量と和の質量の</a:t>
            </a:r>
            <a:r>
              <a:rPr lang="en-US" altLang="ja-JP" dirty="0"/>
              <a:t>2</a:t>
            </a:r>
            <a:r>
              <a:rPr lang="ja-JP" altLang="en-US" dirty="0"/>
              <a:t>体問題</a:t>
            </a:r>
            <a:endParaRPr lang="en-US" altLang="ja-JP" dirty="0"/>
          </a:p>
          <a:p>
            <a:pPr lvl="1"/>
            <a:r>
              <a:rPr kumimoji="1" lang="en-US" altLang="ja-JP" dirty="0"/>
              <a:t>1</a:t>
            </a:r>
            <a:r>
              <a:rPr kumimoji="1" lang="ja-JP" altLang="en-US" dirty="0"/>
              <a:t>年かかって回転しそうだが数</a:t>
            </a:r>
            <a:r>
              <a:rPr kumimoji="1" lang="en-US" altLang="ja-JP" dirty="0"/>
              <a:t>100Hz</a:t>
            </a:r>
            <a:r>
              <a:rPr kumimoji="1" lang="ja-JP" altLang="en-US" dirty="0"/>
              <a:t>で回って合体</a:t>
            </a:r>
            <a:endParaRPr kumimoji="1" lang="en-US" altLang="ja-JP" dirty="0"/>
          </a:p>
          <a:p>
            <a:pPr lvl="1"/>
            <a:r>
              <a:rPr lang="ja-JP" altLang="en-US" dirty="0"/>
              <a:t>中性子星はそもそも原子が重力崩壊した星</a:t>
            </a:r>
            <a:endParaRPr lang="en-US" altLang="ja-JP" dirty="0"/>
          </a:p>
          <a:p>
            <a:pPr lvl="1"/>
            <a:r>
              <a:rPr kumimoji="1" lang="ja-JP" altLang="en-US" dirty="0"/>
              <a:t>約</a:t>
            </a:r>
            <a:r>
              <a:rPr kumimoji="1" lang="en-US" altLang="ja-JP" dirty="0"/>
              <a:t>5</a:t>
            </a:r>
            <a:r>
              <a:rPr kumimoji="1" lang="ja-JP" altLang="en-US" dirty="0"/>
              <a:t>桁、原子でできた星より小さい</a:t>
            </a:r>
            <a:endParaRPr kumimoji="1" lang="en-US" altLang="ja-JP" dirty="0"/>
          </a:p>
          <a:p>
            <a:pPr lvl="1"/>
            <a:r>
              <a:rPr lang="ja-JP" altLang="en-US" dirty="0"/>
              <a:t>鉄より重い原子がまき散らされるには中性子星の合体が必要？</a:t>
            </a:r>
            <a:endParaRPr lang="en-US" altLang="ja-JP" dirty="0"/>
          </a:p>
          <a:p>
            <a:pPr lvl="1"/>
            <a:r>
              <a:rPr kumimoji="1" lang="ja-JP" altLang="en-US" dirty="0"/>
              <a:t>学校で似たような実験をするには砂糖液の旋光実験</a:t>
            </a:r>
            <a:endParaRPr kumimoji="1" lang="en-US" altLang="ja-JP" dirty="0"/>
          </a:p>
          <a:p>
            <a:pPr lvl="1"/>
            <a:r>
              <a:rPr kumimoji="1" lang="ja-JP" altLang="en-US" dirty="0"/>
              <a:t>重力定数を測る教材もある（島津理科）</a:t>
            </a:r>
          </a:p>
        </p:txBody>
      </p:sp>
      <p:sp>
        <p:nvSpPr>
          <p:cNvPr id="4" name="日付プレースホルダー 3">
            <a:extLst>
              <a:ext uri="{FF2B5EF4-FFF2-40B4-BE49-F238E27FC236}">
                <a16:creationId xmlns:a16="http://schemas.microsoft.com/office/drawing/2014/main" id="{0753B837-DF9C-4734-B192-A2BB8AFD7C5E}"/>
              </a:ext>
            </a:extLst>
          </p:cNvPr>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a:extLst>
              <a:ext uri="{FF2B5EF4-FFF2-40B4-BE49-F238E27FC236}">
                <a16:creationId xmlns:a16="http://schemas.microsoft.com/office/drawing/2014/main" id="{C93A10AC-CDA7-4309-9FC3-068D397F27B9}"/>
              </a:ext>
            </a:extLst>
          </p:cNvPr>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a:extLst>
              <a:ext uri="{FF2B5EF4-FFF2-40B4-BE49-F238E27FC236}">
                <a16:creationId xmlns:a16="http://schemas.microsoft.com/office/drawing/2014/main" id="{A8595FD7-F6CC-44C2-A09C-CBCDC4E3C016}"/>
              </a:ext>
            </a:extLst>
          </p:cNvPr>
          <p:cNvSpPr>
            <a:spLocks noGrp="1"/>
          </p:cNvSpPr>
          <p:nvPr>
            <p:ph type="sldNum" sz="quarter" idx="12"/>
          </p:nvPr>
        </p:nvSpPr>
        <p:spPr/>
        <p:txBody>
          <a:bodyPr/>
          <a:lstStyle/>
          <a:p>
            <a:fld id="{3CC50E59-6294-4FE7-B5DE-16CAC99B7C0D}" type="slidenum">
              <a:rPr kumimoji="1" lang="ja-JP" altLang="en-US" smtClean="0"/>
              <a:pPr/>
              <a:t>22</a:t>
            </a:fld>
            <a:endParaRPr kumimoji="1" lang="ja-JP" altLang="en-US"/>
          </a:p>
        </p:txBody>
      </p:sp>
    </p:spTree>
    <p:extLst>
      <p:ext uri="{BB962C8B-B14F-4D97-AF65-F5344CB8AC3E}">
        <p14:creationId xmlns:p14="http://schemas.microsoft.com/office/powerpoint/2010/main" val="325794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4D873-83CE-4565-A4FF-30CEBB627CD5}"/>
              </a:ext>
            </a:extLst>
          </p:cNvPr>
          <p:cNvSpPr>
            <a:spLocks noGrp="1"/>
          </p:cNvSpPr>
          <p:nvPr>
            <p:ph type="title"/>
          </p:nvPr>
        </p:nvSpPr>
        <p:spPr>
          <a:xfrm>
            <a:off x="457200" y="29234"/>
            <a:ext cx="8229600" cy="1023501"/>
          </a:xfrm>
        </p:spPr>
        <p:txBody>
          <a:bodyPr>
            <a:normAutofit fontScale="90000"/>
          </a:bodyPr>
          <a:lstStyle/>
          <a:p>
            <a:r>
              <a:rPr lang="en-US" altLang="ja-JP" dirty="0" err="1"/>
              <a:t>Caltec</a:t>
            </a:r>
            <a:r>
              <a:rPr lang="ja-JP" altLang="en-US" dirty="0" err="1"/>
              <a:t>ｈ</a:t>
            </a:r>
            <a:r>
              <a:rPr lang="ja-JP" altLang="en-US" dirty="0"/>
              <a:t>の</a:t>
            </a:r>
            <a:r>
              <a:rPr lang="en-US" altLang="ja-JP" dirty="0"/>
              <a:t>HP</a:t>
            </a:r>
            <a:r>
              <a:rPr lang="ja-JP" altLang="en-US" dirty="0"/>
              <a:t>より</a:t>
            </a:r>
            <a:br>
              <a:rPr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B350613F-86EE-47A8-B4C8-90E2F5E507B5}"/>
              </a:ext>
            </a:extLst>
          </p:cNvPr>
          <p:cNvSpPr>
            <a:spLocks noGrp="1"/>
          </p:cNvSpPr>
          <p:nvPr>
            <p:ph idx="1"/>
          </p:nvPr>
        </p:nvSpPr>
        <p:spPr>
          <a:xfrm>
            <a:off x="662880" y="540984"/>
            <a:ext cx="8229600" cy="4525963"/>
          </a:xfrm>
        </p:spPr>
        <p:txBody>
          <a:bodyPr/>
          <a:lstStyle/>
          <a:p>
            <a:r>
              <a:rPr kumimoji="1" lang="en-US" altLang="ja-JP" dirty="0" err="1"/>
              <a:t>Caltec</a:t>
            </a:r>
            <a:r>
              <a:rPr kumimoji="1" lang="ja-JP" altLang="en-US" dirty="0" err="1"/>
              <a:t>ｈ</a:t>
            </a:r>
            <a:r>
              <a:rPr lang="ja-JP" altLang="en-US" dirty="0"/>
              <a:t>の</a:t>
            </a:r>
            <a:r>
              <a:rPr lang="en-US" altLang="ja-JP" dirty="0"/>
              <a:t>HP</a:t>
            </a:r>
            <a:r>
              <a:rPr lang="ja-JP" altLang="en-US" dirty="0"/>
              <a:t>より</a:t>
            </a:r>
            <a:endParaRPr kumimoji="1" lang="ja-JP" altLang="en-US" dirty="0"/>
          </a:p>
        </p:txBody>
      </p:sp>
      <p:sp>
        <p:nvSpPr>
          <p:cNvPr id="4" name="日付プレースホルダー 3">
            <a:extLst>
              <a:ext uri="{FF2B5EF4-FFF2-40B4-BE49-F238E27FC236}">
                <a16:creationId xmlns:a16="http://schemas.microsoft.com/office/drawing/2014/main" id="{ABB4BED9-2970-48CF-9C26-1922FB50AF65}"/>
              </a:ext>
            </a:extLst>
          </p:cNvPr>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a:extLst>
              <a:ext uri="{FF2B5EF4-FFF2-40B4-BE49-F238E27FC236}">
                <a16:creationId xmlns:a16="http://schemas.microsoft.com/office/drawing/2014/main" id="{984902A2-8616-4B3E-92B2-FDCFE505FACD}"/>
              </a:ext>
            </a:extLst>
          </p:cNvPr>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a:extLst>
              <a:ext uri="{FF2B5EF4-FFF2-40B4-BE49-F238E27FC236}">
                <a16:creationId xmlns:a16="http://schemas.microsoft.com/office/drawing/2014/main" id="{4D720790-740D-4788-91F7-EC1E367E3BE1}"/>
              </a:ext>
            </a:extLst>
          </p:cNvPr>
          <p:cNvSpPr>
            <a:spLocks noGrp="1"/>
          </p:cNvSpPr>
          <p:nvPr>
            <p:ph type="sldNum" sz="quarter" idx="12"/>
          </p:nvPr>
        </p:nvSpPr>
        <p:spPr/>
        <p:txBody>
          <a:bodyPr/>
          <a:lstStyle/>
          <a:p>
            <a:fld id="{3CC50E59-6294-4FE7-B5DE-16CAC99B7C0D}" type="slidenum">
              <a:rPr kumimoji="1" lang="ja-JP" altLang="en-US" smtClean="0"/>
              <a:pPr/>
              <a:t>23</a:t>
            </a:fld>
            <a:endParaRPr kumimoji="1" lang="ja-JP" altLang="en-US"/>
          </a:p>
        </p:txBody>
      </p:sp>
      <p:pic>
        <p:nvPicPr>
          <p:cNvPr id="8" name="図 7">
            <a:extLst>
              <a:ext uri="{FF2B5EF4-FFF2-40B4-BE49-F238E27FC236}">
                <a16:creationId xmlns:a16="http://schemas.microsoft.com/office/drawing/2014/main" id="{51E332B4-79F2-4FE8-B263-E5A8E531B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0" y="582960"/>
            <a:ext cx="5905500" cy="3324225"/>
          </a:xfrm>
          <a:prstGeom prst="rect">
            <a:avLst/>
          </a:prstGeom>
        </p:spPr>
      </p:pic>
      <p:pic>
        <p:nvPicPr>
          <p:cNvPr id="10" name="図 9">
            <a:extLst>
              <a:ext uri="{FF2B5EF4-FFF2-40B4-BE49-F238E27FC236}">
                <a16:creationId xmlns:a16="http://schemas.microsoft.com/office/drawing/2014/main" id="{DB34A9DA-167C-4D6B-926C-95F7621CB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105" y="0"/>
            <a:ext cx="1524000" cy="1017270"/>
          </a:xfrm>
          <a:prstGeom prst="rect">
            <a:avLst/>
          </a:prstGeom>
        </p:spPr>
      </p:pic>
      <p:pic>
        <p:nvPicPr>
          <p:cNvPr id="12" name="図 11">
            <a:extLst>
              <a:ext uri="{FF2B5EF4-FFF2-40B4-BE49-F238E27FC236}">
                <a16:creationId xmlns:a16="http://schemas.microsoft.com/office/drawing/2014/main" id="{F1104F89-5A34-410F-BA7F-5A487F62A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89502"/>
            <a:ext cx="8033864" cy="2444294"/>
          </a:xfrm>
          <a:prstGeom prst="rect">
            <a:avLst/>
          </a:prstGeom>
        </p:spPr>
      </p:pic>
      <p:pic>
        <p:nvPicPr>
          <p:cNvPr id="14" name="図 13">
            <a:extLst>
              <a:ext uri="{FF2B5EF4-FFF2-40B4-BE49-F238E27FC236}">
                <a16:creationId xmlns:a16="http://schemas.microsoft.com/office/drawing/2014/main" id="{3B541DAD-0C60-4106-A608-A7889B3C7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79" y="2245073"/>
            <a:ext cx="3882351" cy="2502436"/>
          </a:xfrm>
          <a:prstGeom prst="rect">
            <a:avLst/>
          </a:prstGeom>
        </p:spPr>
      </p:pic>
    </p:spTree>
    <p:extLst>
      <p:ext uri="{BB962C8B-B14F-4D97-AF65-F5344CB8AC3E}">
        <p14:creationId xmlns:p14="http://schemas.microsoft.com/office/powerpoint/2010/main" val="3125479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EF24C-7C3C-4152-81CB-AF78BFA89AFA}"/>
              </a:ext>
            </a:extLst>
          </p:cNvPr>
          <p:cNvSpPr>
            <a:spLocks noGrp="1"/>
          </p:cNvSpPr>
          <p:nvPr>
            <p:ph type="title"/>
          </p:nvPr>
        </p:nvSpPr>
        <p:spPr/>
        <p:txBody>
          <a:bodyPr/>
          <a:lstStyle/>
          <a:p>
            <a:r>
              <a:rPr kumimoji="1" lang="ja-JP" altLang="en-US" dirty="0"/>
              <a:t>陽子線治療という選択肢</a:t>
            </a:r>
          </a:p>
        </p:txBody>
      </p:sp>
      <p:sp>
        <p:nvSpPr>
          <p:cNvPr id="3" name="コンテンツ プレースホルダー 2">
            <a:extLst>
              <a:ext uri="{FF2B5EF4-FFF2-40B4-BE49-F238E27FC236}">
                <a16:creationId xmlns:a16="http://schemas.microsoft.com/office/drawing/2014/main" id="{5553FE9A-A39A-4981-913C-52B74E142CB4}"/>
              </a:ext>
            </a:extLst>
          </p:cNvPr>
          <p:cNvSpPr>
            <a:spLocks noGrp="1"/>
          </p:cNvSpPr>
          <p:nvPr>
            <p:ph idx="1"/>
          </p:nvPr>
        </p:nvSpPr>
        <p:spPr/>
        <p:txBody>
          <a:bodyPr/>
          <a:lstStyle/>
          <a:p>
            <a:r>
              <a:rPr lang="ja-JP" altLang="en-US" dirty="0"/>
              <a:t>陽子線は止まり際にエネルギーを放出</a:t>
            </a:r>
            <a:endParaRPr lang="en-US" altLang="ja-JP" dirty="0"/>
          </a:p>
          <a:p>
            <a:r>
              <a:rPr lang="ja-JP" altLang="en-US" dirty="0"/>
              <a:t>高</a:t>
            </a:r>
            <a:r>
              <a:rPr kumimoji="1" lang="ja-JP" altLang="en-US" dirty="0"/>
              <a:t>速粒子は</a:t>
            </a:r>
            <a:r>
              <a:rPr kumimoji="1" lang="en-US" altLang="ja-JP" dirty="0"/>
              <a:t>1</a:t>
            </a:r>
            <a:r>
              <a:rPr kumimoji="1" lang="ja-JP" altLang="en-US" dirty="0"/>
              <a:t>ｃｍ当たり</a:t>
            </a:r>
            <a:r>
              <a:rPr kumimoji="1" lang="en-US" altLang="ja-JP" dirty="0"/>
              <a:t>2MeV</a:t>
            </a:r>
            <a:r>
              <a:rPr kumimoji="1" lang="ja-JP" altLang="en-US" dirty="0"/>
              <a:t>放出する</a:t>
            </a:r>
            <a:endParaRPr kumimoji="1" lang="en-US" altLang="ja-JP" dirty="0"/>
          </a:p>
          <a:p>
            <a:r>
              <a:rPr lang="ja-JP" altLang="en-US" dirty="0"/>
              <a:t>しかし</a:t>
            </a:r>
            <a:r>
              <a:rPr lang="en-US" altLang="ja-JP" dirty="0"/>
              <a:t>40MeV</a:t>
            </a:r>
            <a:r>
              <a:rPr lang="ja-JP" altLang="en-US" dirty="0"/>
              <a:t>の陽子は</a:t>
            </a:r>
            <a:r>
              <a:rPr lang="en-US" altLang="ja-JP" dirty="0"/>
              <a:t>2</a:t>
            </a:r>
            <a:r>
              <a:rPr lang="ja-JP" altLang="en-US" dirty="0"/>
              <a:t>㎝未満で止まる？</a:t>
            </a:r>
            <a:endParaRPr lang="en-US" altLang="ja-JP" dirty="0"/>
          </a:p>
          <a:p>
            <a:r>
              <a:rPr kumimoji="1" lang="ja-JP" altLang="en-US" dirty="0"/>
              <a:t>日常的に被ばくしている</a:t>
            </a:r>
            <a:r>
              <a:rPr kumimoji="1" lang="en-US" altLang="ja-JP" dirty="0"/>
              <a:t>α</a:t>
            </a:r>
            <a:r>
              <a:rPr kumimoji="1" lang="ja-JP" altLang="en-US" dirty="0"/>
              <a:t>線、</a:t>
            </a:r>
            <a:r>
              <a:rPr kumimoji="1" lang="en-US" altLang="ja-JP" dirty="0"/>
              <a:t>γ</a:t>
            </a:r>
            <a:r>
              <a:rPr kumimoji="1" lang="ja-JP" altLang="en-US" dirty="0"/>
              <a:t>線</a:t>
            </a:r>
            <a:r>
              <a:rPr lang="ja-JP" altLang="en-US" dirty="0"/>
              <a:t>、</a:t>
            </a:r>
            <a:r>
              <a:rPr lang="en-US" altLang="ja-JP" dirty="0"/>
              <a:t>μ</a:t>
            </a:r>
            <a:r>
              <a:rPr lang="ja-JP" altLang="en-US" dirty="0"/>
              <a:t>オンをシミュレーションで観察（</a:t>
            </a:r>
            <a:r>
              <a:rPr lang="en-US" altLang="ja-JP" dirty="0"/>
              <a:t>3</a:t>
            </a:r>
            <a:r>
              <a:rPr lang="ja-JP" altLang="en-US" dirty="0" err="1"/>
              <a:t>ｍ</a:t>
            </a:r>
            <a:r>
              <a:rPr lang="en-US" altLang="ja-JP" dirty="0"/>
              <a:t>SV/year)</a:t>
            </a:r>
          </a:p>
          <a:p>
            <a:r>
              <a:rPr lang="ja-JP" altLang="en-US" dirty="0"/>
              <a:t>利用するのは</a:t>
            </a:r>
            <a:r>
              <a:rPr lang="en-US" altLang="ja-JP" dirty="0"/>
              <a:t>2019</a:t>
            </a:r>
            <a:r>
              <a:rPr lang="ja-JP" altLang="en-US" dirty="0"/>
              <a:t>年の</a:t>
            </a:r>
            <a:r>
              <a:rPr lang="en-US" altLang="ja-JP" dirty="0"/>
              <a:t>Geant4</a:t>
            </a:r>
            <a:r>
              <a:rPr lang="ja-JP" altLang="en-US" dirty="0"/>
              <a:t>講習会スライド</a:t>
            </a:r>
            <a:r>
              <a:rPr lang="en-US" altLang="ja-JP" dirty="0"/>
              <a:t>(</a:t>
            </a:r>
            <a:r>
              <a:rPr lang="en-US" altLang="ja-JP" dirty="0" err="1"/>
              <a:t>GEometry</a:t>
            </a:r>
            <a:r>
              <a:rPr lang="en-US" altLang="ja-JP" dirty="0"/>
              <a:t> </a:t>
            </a:r>
            <a:r>
              <a:rPr lang="en-US" altLang="ja-JP" dirty="0" err="1"/>
              <a:t>ANd</a:t>
            </a:r>
            <a:r>
              <a:rPr lang="en-US" altLang="ja-JP" dirty="0"/>
              <a:t> Transport version4)</a:t>
            </a:r>
          </a:p>
        </p:txBody>
      </p:sp>
      <p:sp>
        <p:nvSpPr>
          <p:cNvPr id="4" name="日付プレースホルダー 3">
            <a:extLst>
              <a:ext uri="{FF2B5EF4-FFF2-40B4-BE49-F238E27FC236}">
                <a16:creationId xmlns:a16="http://schemas.microsoft.com/office/drawing/2014/main" id="{12035D9C-00CA-4055-8415-F1FD780D9D7B}"/>
              </a:ext>
            </a:extLst>
          </p:cNvPr>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a:extLst>
              <a:ext uri="{FF2B5EF4-FFF2-40B4-BE49-F238E27FC236}">
                <a16:creationId xmlns:a16="http://schemas.microsoft.com/office/drawing/2014/main" id="{A77EFF7A-9605-44A7-AF88-276EA3F391E0}"/>
              </a:ext>
            </a:extLst>
          </p:cNvPr>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a:extLst>
              <a:ext uri="{FF2B5EF4-FFF2-40B4-BE49-F238E27FC236}">
                <a16:creationId xmlns:a16="http://schemas.microsoft.com/office/drawing/2014/main" id="{705F78D7-F148-497A-AD20-25E621670C41}"/>
              </a:ext>
            </a:extLst>
          </p:cNvPr>
          <p:cNvSpPr>
            <a:spLocks noGrp="1"/>
          </p:cNvSpPr>
          <p:nvPr>
            <p:ph type="sldNum" sz="quarter" idx="12"/>
          </p:nvPr>
        </p:nvSpPr>
        <p:spPr/>
        <p:txBody>
          <a:bodyPr/>
          <a:lstStyle/>
          <a:p>
            <a:fld id="{3CC50E59-6294-4FE7-B5DE-16CAC99B7C0D}" type="slidenum">
              <a:rPr kumimoji="1" lang="ja-JP" altLang="en-US" smtClean="0"/>
              <a:pPr/>
              <a:t>24</a:t>
            </a:fld>
            <a:endParaRPr kumimoji="1" lang="ja-JP" altLang="en-US"/>
          </a:p>
        </p:txBody>
      </p:sp>
    </p:spTree>
    <p:extLst>
      <p:ext uri="{BB962C8B-B14F-4D97-AF65-F5344CB8AC3E}">
        <p14:creationId xmlns:p14="http://schemas.microsoft.com/office/powerpoint/2010/main" val="171197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放射線検出器</a:t>
            </a:r>
          </a:p>
        </p:txBody>
      </p:sp>
      <p:sp>
        <p:nvSpPr>
          <p:cNvPr id="3" name="コンテンツ プレースホルダー 2"/>
          <p:cNvSpPr>
            <a:spLocks noGrp="1"/>
          </p:cNvSpPr>
          <p:nvPr>
            <p:ph idx="1"/>
          </p:nvPr>
        </p:nvSpPr>
        <p:spPr>
          <a:xfrm>
            <a:off x="467544" y="1268760"/>
            <a:ext cx="8229600" cy="4525963"/>
          </a:xfrm>
        </p:spPr>
        <p:txBody>
          <a:bodyPr>
            <a:normAutofit/>
          </a:bodyPr>
          <a:lstStyle/>
          <a:p>
            <a:r>
              <a:rPr kumimoji="1" lang="ja-JP" altLang="en-US" dirty="0"/>
              <a:t>ガイガーミュラー検出器</a:t>
            </a:r>
            <a:endParaRPr kumimoji="1" lang="en-US" altLang="ja-JP" dirty="0"/>
          </a:p>
          <a:p>
            <a:pPr lvl="1"/>
            <a:r>
              <a:rPr kumimoji="1" lang="ja-JP" altLang="en-US" dirty="0"/>
              <a:t>計数を被爆線量換算</a:t>
            </a:r>
            <a:endParaRPr kumimoji="1" lang="en-US" altLang="ja-JP" dirty="0"/>
          </a:p>
          <a:p>
            <a:pPr lvl="1"/>
            <a:r>
              <a:rPr lang="ja-JP" altLang="en-US" dirty="0"/>
              <a:t>１２０</a:t>
            </a:r>
            <a:r>
              <a:rPr lang="en-US" altLang="ja-JP" dirty="0" err="1"/>
              <a:t>cpm</a:t>
            </a:r>
            <a:r>
              <a:rPr lang="ja-JP" altLang="en-US" dirty="0"/>
              <a:t>が</a:t>
            </a:r>
            <a:r>
              <a:rPr lang="en-US" altLang="ja-JP" dirty="0"/>
              <a:t>1μSv/h</a:t>
            </a:r>
          </a:p>
          <a:p>
            <a:pPr lvl="1"/>
            <a:endParaRPr lang="en-US" altLang="ja-JP" dirty="0"/>
          </a:p>
          <a:p>
            <a:r>
              <a:rPr kumimoji="1" lang="en-US" altLang="ja-JP" dirty="0" err="1"/>
              <a:t>NaI</a:t>
            </a:r>
            <a:r>
              <a:rPr kumimoji="1" lang="ja-JP" altLang="en-US" dirty="0"/>
              <a:t>シンチレーション検出器</a:t>
            </a:r>
            <a:endParaRPr kumimoji="1" lang="en-US" altLang="ja-JP" dirty="0"/>
          </a:p>
          <a:p>
            <a:pPr lvl="1"/>
            <a:r>
              <a:rPr lang="ja-JP" altLang="en-US" dirty="0"/>
              <a:t>較正を行って被爆線量計測</a:t>
            </a:r>
            <a:endParaRPr kumimoji="1" lang="ja-JP" altLang="en-US" dirty="0"/>
          </a:p>
        </p:txBody>
      </p:sp>
      <p:pic>
        <p:nvPicPr>
          <p:cNvPr id="4" name="図 3" descr="strawber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196752"/>
            <a:ext cx="3683000" cy="2209800"/>
          </a:xfrm>
          <a:prstGeom prst="rect">
            <a:avLst/>
          </a:prstGeom>
        </p:spPr>
      </p:pic>
      <p:pic>
        <p:nvPicPr>
          <p:cNvPr id="5" name="図 4" descr="NaIScint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221088"/>
            <a:ext cx="3289300" cy="2463800"/>
          </a:xfrm>
          <a:prstGeom prst="rect">
            <a:avLst/>
          </a:prstGeom>
        </p:spPr>
      </p:pic>
      <p:pic>
        <p:nvPicPr>
          <p:cNvPr id="6" name="図 5" descr="NaIandTub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4559300"/>
            <a:ext cx="3543300" cy="2298700"/>
          </a:xfrm>
          <a:prstGeom prst="rect">
            <a:avLst/>
          </a:prstGeom>
        </p:spPr>
      </p:pic>
      <p:sp>
        <p:nvSpPr>
          <p:cNvPr id="7" name="日付プレースホルダー 6"/>
          <p:cNvSpPr>
            <a:spLocks noGrp="1"/>
          </p:cNvSpPr>
          <p:nvPr>
            <p:ph type="dt" sz="half" idx="10"/>
          </p:nvPr>
        </p:nvSpPr>
        <p:spPr/>
        <p:txBody>
          <a:bodyPr/>
          <a:lstStyle/>
          <a:p>
            <a:r>
              <a:rPr kumimoji="1" lang="en-US" altLang="ja-JP"/>
              <a:t>2021/08/10</a:t>
            </a:r>
            <a:endParaRPr kumimoji="1" lang="ja-JP" altLang="en-US"/>
          </a:p>
        </p:txBody>
      </p:sp>
      <p:sp>
        <p:nvSpPr>
          <p:cNvPr id="8" name="フッター プレースホルダー 7"/>
          <p:cNvSpPr>
            <a:spLocks noGrp="1"/>
          </p:cNvSpPr>
          <p:nvPr>
            <p:ph type="ftr" sz="quarter" idx="11"/>
          </p:nvPr>
        </p:nvSpPr>
        <p:spPr/>
        <p:txBody>
          <a:bodyPr/>
          <a:lstStyle/>
          <a:p>
            <a:r>
              <a:rPr kumimoji="1" lang="zh-TW" altLang="en-US"/>
              <a:t>免許更新講習　高嶋隆一</a:t>
            </a:r>
            <a:endParaRPr kumimoji="1" lang="ja-JP" altLang="en-US"/>
          </a:p>
        </p:txBody>
      </p:sp>
      <p:sp>
        <p:nvSpPr>
          <p:cNvPr id="9" name="スライド番号プレースホルダー 8"/>
          <p:cNvSpPr>
            <a:spLocks noGrp="1"/>
          </p:cNvSpPr>
          <p:nvPr>
            <p:ph type="sldNum" sz="quarter" idx="12"/>
          </p:nvPr>
        </p:nvSpPr>
        <p:spPr/>
        <p:txBody>
          <a:bodyPr/>
          <a:lstStyle/>
          <a:p>
            <a:fld id="{3CC50E59-6294-4FE7-B5DE-16CAC99B7C0D}" type="slidenum">
              <a:rPr kumimoji="1" lang="ja-JP" altLang="en-US" smtClean="0"/>
              <a:pPr/>
              <a:t>25</a:t>
            </a:fld>
            <a:endParaRPr kumimoji="1" lang="ja-JP" altLang="en-US"/>
          </a:p>
        </p:txBody>
      </p:sp>
    </p:spTree>
    <p:extLst>
      <p:ext uri="{BB962C8B-B14F-4D97-AF65-F5344CB8AC3E}">
        <p14:creationId xmlns:p14="http://schemas.microsoft.com/office/powerpoint/2010/main" val="264801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霧箱の実験</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ドライアイスをタッパーに密着させる</a:t>
            </a:r>
            <a:endParaRPr kumimoji="1" lang="en-US" altLang="ja-JP" dirty="0"/>
          </a:p>
          <a:p>
            <a:r>
              <a:rPr lang="ja-JP" altLang="en-US" dirty="0"/>
              <a:t>そこにしいた紙のすぐ上に、過飽和層が出来る</a:t>
            </a:r>
            <a:endParaRPr lang="en-US" altLang="ja-JP" dirty="0"/>
          </a:p>
          <a:p>
            <a:r>
              <a:rPr lang="ja-JP" altLang="en-US" dirty="0"/>
              <a:t>トリウム線源から放出されるラドン、ポロニウムの連続崩壊からのアルファ線（５</a:t>
            </a:r>
            <a:r>
              <a:rPr lang="en-US" altLang="ja-JP" dirty="0"/>
              <a:t>MeV)</a:t>
            </a:r>
          </a:p>
          <a:p>
            <a:r>
              <a:rPr lang="ja-JP" altLang="en-US" dirty="0"/>
              <a:t>今回は府立大秋吉先生考案のペルチェ霧箱で実験</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26</a:t>
            </a:fld>
            <a:endParaRPr kumimoji="1" lang="ja-JP" altLang="en-US"/>
          </a:p>
        </p:txBody>
      </p:sp>
    </p:spTree>
    <p:extLst>
      <p:ext uri="{BB962C8B-B14F-4D97-AF65-F5344CB8AC3E}">
        <p14:creationId xmlns:p14="http://schemas.microsoft.com/office/powerpoint/2010/main" val="19299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自然放射能</a:t>
            </a:r>
          </a:p>
        </p:txBody>
      </p:sp>
      <p:pic>
        <p:nvPicPr>
          <p:cNvPr id="4" name="コンテンツ プレースホルダー 3" descr="自然放射能.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55" t="6284" r="383" b="19695"/>
          <a:stretch/>
        </p:blipFill>
        <p:spPr>
          <a:xfrm>
            <a:off x="3563888" y="1484784"/>
            <a:ext cx="5400600" cy="4785078"/>
          </a:xfrm>
        </p:spPr>
      </p:pic>
      <p:sp>
        <p:nvSpPr>
          <p:cNvPr id="5" name="テキスト ボックス 4"/>
          <p:cNvSpPr txBox="1"/>
          <p:nvPr/>
        </p:nvSpPr>
        <p:spPr>
          <a:xfrm>
            <a:off x="251520" y="1556792"/>
            <a:ext cx="3643946" cy="3046988"/>
          </a:xfrm>
          <a:prstGeom prst="rect">
            <a:avLst/>
          </a:prstGeom>
          <a:noFill/>
        </p:spPr>
        <p:txBody>
          <a:bodyPr wrap="none" rtlCol="0">
            <a:spAutoFit/>
          </a:bodyPr>
          <a:lstStyle/>
          <a:p>
            <a:r>
              <a:rPr kumimoji="1" lang="ja-JP" altLang="en-US" sz="2400" dirty="0"/>
              <a:t>フェルミ研究所の試験では</a:t>
            </a:r>
            <a:endParaRPr kumimoji="1" lang="en-US" altLang="ja-JP" sz="2400" dirty="0"/>
          </a:p>
          <a:p>
            <a:r>
              <a:rPr lang="ja-JP" altLang="en-US" sz="2400" dirty="0"/>
              <a:t>３．６</a:t>
            </a:r>
            <a:r>
              <a:rPr lang="en-US" altLang="ja-JP" sz="2400" dirty="0"/>
              <a:t>mSv/year</a:t>
            </a:r>
          </a:p>
          <a:p>
            <a:r>
              <a:rPr lang="ja-JP" altLang="en-US" sz="2400" dirty="0"/>
              <a:t>宇宙は</a:t>
            </a:r>
            <a:r>
              <a:rPr lang="en-US" altLang="ja-JP" sz="2400" dirty="0"/>
              <a:t>μ</a:t>
            </a:r>
            <a:r>
              <a:rPr lang="ja-JP" altLang="en-US" sz="2400" dirty="0"/>
              <a:t>オン</a:t>
            </a:r>
            <a:endParaRPr lang="en-US" altLang="ja-JP" sz="2400" dirty="0"/>
          </a:p>
          <a:p>
            <a:r>
              <a:rPr kumimoji="1" lang="ja-JP" altLang="en-US" sz="2400" dirty="0"/>
              <a:t>大地</a:t>
            </a:r>
            <a:r>
              <a:rPr kumimoji="1" lang="en-US" altLang="ja-JP" sz="2400" dirty="0"/>
              <a:t>, </a:t>
            </a:r>
            <a:r>
              <a:rPr kumimoji="1" lang="ja-JP" altLang="en-US" sz="2400" dirty="0"/>
              <a:t>食物はポタシウム</a:t>
            </a:r>
            <a:r>
              <a:rPr kumimoji="1" lang="en-US" altLang="ja-JP" sz="2400" dirty="0"/>
              <a:t>(K)</a:t>
            </a:r>
          </a:p>
          <a:p>
            <a:r>
              <a:rPr lang="ja-JP" altLang="en-US" sz="2400" dirty="0"/>
              <a:t>胃がんの検診では数分で</a:t>
            </a:r>
            <a:endParaRPr lang="en-US" altLang="ja-JP" sz="2400" dirty="0"/>
          </a:p>
          <a:p>
            <a:r>
              <a:rPr kumimoji="1" lang="en-US" altLang="ja-JP" sz="2400" dirty="0"/>
              <a:t>0.6mSv</a:t>
            </a:r>
          </a:p>
          <a:p>
            <a:endParaRPr lang="en-US" altLang="ja-JP" sz="2400" dirty="0"/>
          </a:p>
          <a:p>
            <a:r>
              <a:rPr lang="ja-JP" altLang="en-US" sz="2400" dirty="0"/>
              <a:t>どちらが危険か？</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a:t>2021/08/10</a:t>
            </a:r>
            <a:endParaRPr kumimoji="1" lang="ja-JP" altLang="en-US"/>
          </a:p>
        </p:txBody>
      </p:sp>
      <p:sp>
        <p:nvSpPr>
          <p:cNvPr id="6" name="フッター プレースホルダー 5"/>
          <p:cNvSpPr>
            <a:spLocks noGrp="1"/>
          </p:cNvSpPr>
          <p:nvPr>
            <p:ph type="ftr" sz="quarter" idx="11"/>
          </p:nvPr>
        </p:nvSpPr>
        <p:spPr/>
        <p:txBody>
          <a:bodyPr/>
          <a:lstStyle/>
          <a:p>
            <a:r>
              <a:rPr kumimoji="1" lang="zh-TW" altLang="en-US"/>
              <a:t>免許更新講習　高嶋隆一</a:t>
            </a:r>
            <a:endParaRPr kumimoji="1" lang="ja-JP" altLang="en-US"/>
          </a:p>
        </p:txBody>
      </p:sp>
      <p:sp>
        <p:nvSpPr>
          <p:cNvPr id="7" name="スライド番号プレースホルダー 6"/>
          <p:cNvSpPr>
            <a:spLocks noGrp="1"/>
          </p:cNvSpPr>
          <p:nvPr>
            <p:ph type="sldNum" sz="quarter" idx="12"/>
          </p:nvPr>
        </p:nvSpPr>
        <p:spPr/>
        <p:txBody>
          <a:bodyPr/>
          <a:lstStyle/>
          <a:p>
            <a:fld id="{3CC50E59-6294-4FE7-B5DE-16CAC99B7C0D}" type="slidenum">
              <a:rPr kumimoji="1" lang="ja-JP" altLang="en-US" smtClean="0"/>
              <a:pPr/>
              <a:t>27</a:t>
            </a:fld>
            <a:endParaRPr kumimoji="1" lang="ja-JP" altLang="en-US"/>
          </a:p>
        </p:txBody>
      </p:sp>
    </p:spTree>
    <p:extLst>
      <p:ext uri="{BB962C8B-B14F-4D97-AF65-F5344CB8AC3E}">
        <p14:creationId xmlns:p14="http://schemas.microsoft.com/office/powerpoint/2010/main" val="400411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シカゴパイル１は黒鉛と天然ウラン</a:t>
            </a:r>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a:t>黒鉛に穴をあけ天然ウランをつめたものを積んでいく</a:t>
            </a:r>
            <a:endParaRPr kumimoji="1" lang="en-US" altLang="ja-JP" dirty="0"/>
          </a:p>
          <a:p>
            <a:r>
              <a:rPr lang="ja-JP" altLang="en-US" dirty="0"/>
              <a:t>制御棒はたったの２本</a:t>
            </a:r>
            <a:endParaRPr lang="en-US" altLang="ja-JP" dirty="0"/>
          </a:p>
          <a:p>
            <a:r>
              <a:rPr kumimoji="1" lang="ja-JP" altLang="en-US" dirty="0"/>
              <a:t>黒鉛チャンネルに小型軽水炉が入ったみたいなものが黒鉛チャンネル炉（チェルノブイリ）</a:t>
            </a:r>
            <a:endParaRPr kumimoji="1" lang="en-US" altLang="ja-JP" dirty="0"/>
          </a:p>
          <a:p>
            <a:pPr lvl="1"/>
            <a:r>
              <a:rPr lang="ja-JP" altLang="en-US" dirty="0"/>
              <a:t>減速材の性能が高いので天然ウランが燃やせる</a:t>
            </a:r>
            <a:endParaRPr lang="en-US" altLang="ja-JP" dirty="0"/>
          </a:p>
          <a:p>
            <a:pPr lvl="1"/>
            <a:r>
              <a:rPr lang="ja-JP" altLang="en-US" dirty="0"/>
              <a:t>この事故をもっと真剣に受け止めるべきだった</a:t>
            </a:r>
            <a:endParaRPr lang="en-US" altLang="ja-JP" dirty="0"/>
          </a:p>
          <a:p>
            <a:pPr lvl="1"/>
            <a:r>
              <a:rPr lang="ja-JP" altLang="en-US" dirty="0"/>
              <a:t>プレートが</a:t>
            </a:r>
            <a:r>
              <a:rPr lang="en-US" altLang="ja-JP" dirty="0"/>
              <a:t>1</a:t>
            </a:r>
            <a:r>
              <a:rPr lang="ja-JP" altLang="en-US" dirty="0"/>
              <a:t>年に</a:t>
            </a:r>
            <a:r>
              <a:rPr lang="en-US" altLang="ja-JP" dirty="0"/>
              <a:t>10</a:t>
            </a:r>
            <a:r>
              <a:rPr lang="ja-JP" altLang="en-US" dirty="0"/>
              <a:t>㎝ずれていけば</a:t>
            </a:r>
            <a:r>
              <a:rPr lang="en-US" altLang="ja-JP" dirty="0"/>
              <a:t>100</a:t>
            </a:r>
            <a:r>
              <a:rPr lang="ja-JP" altLang="en-US" dirty="0"/>
              <a:t>年で</a:t>
            </a:r>
            <a:r>
              <a:rPr lang="en-US" altLang="ja-JP" dirty="0"/>
              <a:t>10m</a:t>
            </a:r>
            <a:r>
              <a:rPr lang="ja-JP" altLang="en-US" dirty="0"/>
              <a:t>分揺れ戻る可能性がある</a:t>
            </a:r>
            <a:endParaRPr lang="en-US" altLang="ja-JP" dirty="0"/>
          </a:p>
          <a:p>
            <a:r>
              <a:rPr lang="ja-JP" altLang="en-US" dirty="0"/>
              <a:t>軽水炉は</a:t>
            </a:r>
            <a:r>
              <a:rPr lang="en-US" altLang="ja-JP" baseline="30000" dirty="0"/>
              <a:t>235</a:t>
            </a:r>
            <a:r>
              <a:rPr lang="en-US" altLang="ja-JP" dirty="0"/>
              <a:t>U0.7%</a:t>
            </a:r>
            <a:r>
              <a:rPr lang="ja-JP" altLang="en-US" dirty="0"/>
              <a:t>を４倍程度に濃縮する必要がある</a:t>
            </a:r>
            <a:endParaRPr lang="en-US" altLang="ja-JP" dirty="0"/>
          </a:p>
          <a:p>
            <a:r>
              <a:rPr kumimoji="1" lang="ja-JP" altLang="en-US" dirty="0"/>
              <a:t>重水を使えば天然ウランで原子炉が作れた？</a:t>
            </a:r>
            <a:r>
              <a:rPr kumimoji="1" lang="en-US" altLang="ja-JP" dirty="0"/>
              <a:t>(</a:t>
            </a:r>
            <a:r>
              <a:rPr kumimoji="1" lang="ja-JP" altLang="en-US"/>
              <a:t>戦時中のドイツでの計画）</a:t>
            </a:r>
            <a:endParaRPr kumimoji="1" lang="en-US" altLang="ja-JP" dirty="0"/>
          </a:p>
        </p:txBody>
      </p:sp>
      <p:sp>
        <p:nvSpPr>
          <p:cNvPr id="4" name="日付プレースホルダー 3"/>
          <p:cNvSpPr>
            <a:spLocks noGrp="1"/>
          </p:cNvSpPr>
          <p:nvPr>
            <p:ph type="dt" sz="half" idx="10"/>
          </p:nvPr>
        </p:nvSpPr>
        <p:spPr/>
        <p:txBody>
          <a:bodyPr/>
          <a:lstStyle/>
          <a:p>
            <a:pPr eaLnBrk="1" latinLnBrk="0" hangingPunct="1"/>
            <a:r>
              <a:rPr kumimoji="1" lang="en-US" altLang="ja-JP"/>
              <a:t>2021/08/10</a:t>
            </a:r>
            <a:endParaRPr kumimoji="1" lang="en-US"/>
          </a:p>
        </p:txBody>
      </p:sp>
      <p:sp>
        <p:nvSpPr>
          <p:cNvPr id="5" name="フッター プレースホルダー 4"/>
          <p:cNvSpPr>
            <a:spLocks noGrp="1"/>
          </p:cNvSpPr>
          <p:nvPr>
            <p:ph type="ftr" sz="quarter" idx="11"/>
          </p:nvPr>
        </p:nvSpPr>
        <p:spPr/>
        <p:txBody>
          <a:bodyPr/>
          <a:lstStyle/>
          <a:p>
            <a:r>
              <a:rPr kumimoji="0" lang="zh-TW" altLang="en-US"/>
              <a:t>免許更新講習　高嶋隆一</a:t>
            </a:r>
            <a:endParaRPr kumimoji="0" lang="ja-JP" altLang="en-US"/>
          </a:p>
        </p:txBody>
      </p:sp>
      <p:sp>
        <p:nvSpPr>
          <p:cNvPr id="6" name="スライド番号プレースホルダー 5"/>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28</a:t>
            </a:fld>
            <a:endParaRPr kumimoji="0" lang="ja-JP" altLang="en-US"/>
          </a:p>
        </p:txBody>
      </p:sp>
    </p:spTree>
    <p:extLst>
      <p:ext uri="{BB962C8B-B14F-4D97-AF65-F5344CB8AC3E}">
        <p14:creationId xmlns:p14="http://schemas.microsoft.com/office/powerpoint/2010/main" val="240598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kumimoji="1" lang="ja-JP" altLang="en-US" dirty="0"/>
              <a:t>２０世紀のはじめには原子核物理学が確立して、核分裂や核融合の仕組みが分かってきた</a:t>
            </a:r>
            <a:endParaRPr kumimoji="1" lang="en-US" altLang="ja-JP" dirty="0"/>
          </a:p>
          <a:p>
            <a:r>
              <a:rPr lang="ja-JP" altLang="en-US" dirty="0"/>
              <a:t>核分裂生成物の崩壊の寿命は基本的にベータ崩壊が決めていて、フェルミ結合定数が唯一の定数</a:t>
            </a:r>
            <a:endParaRPr lang="en-US" altLang="ja-JP" dirty="0"/>
          </a:p>
          <a:p>
            <a:r>
              <a:rPr kumimoji="1" lang="ja-JP" altLang="en-US" dirty="0"/>
              <a:t>計算はプランク以来おなじみの運動量空間を量子化して行われた</a:t>
            </a:r>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29</a:t>
            </a:fld>
            <a:endParaRPr kumimoji="1" lang="ja-JP" altLang="en-US"/>
          </a:p>
        </p:txBody>
      </p:sp>
    </p:spTree>
    <p:extLst>
      <p:ext uri="{BB962C8B-B14F-4D97-AF65-F5344CB8AC3E}">
        <p14:creationId xmlns:p14="http://schemas.microsoft.com/office/powerpoint/2010/main" val="145875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940966"/>
          </a:xfrm>
        </p:spPr>
        <p:txBody>
          <a:bodyPr>
            <a:normAutofit/>
          </a:bodyPr>
          <a:lstStyle/>
          <a:p>
            <a:r>
              <a:rPr kumimoji="1" lang="en-US" altLang="ja-JP" sz="2800" dirty="0"/>
              <a:t>CERN</a:t>
            </a:r>
            <a:r>
              <a:rPr kumimoji="1" lang="ja-JP" altLang="en-US" sz="2800" dirty="0"/>
              <a:t>上空から西のほうを見た図</a:t>
            </a:r>
          </a:p>
        </p:txBody>
      </p:sp>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2B3C1DE6-7CE0-4394-83FE-B7EA225280E9}" type="slidenum">
              <a:rPr kumimoji="1" lang="ja-JP" altLang="en-US" smtClean="0"/>
              <a:pPr/>
              <a:t>3</a:t>
            </a:fld>
            <a:endParaRPr kumimoji="1" lang="ja-JP" altLang="en-US"/>
          </a:p>
        </p:txBody>
      </p:sp>
      <p:pic>
        <p:nvPicPr>
          <p:cNvPr id="9" name="コンテンツ プレースホルダ 8" descr="jura-letters.jpg"/>
          <p:cNvPicPr>
            <a:picLocks noGrp="1" noChangeAspect="1"/>
          </p:cNvPicPr>
          <p:nvPr>
            <p:ph idx="1"/>
          </p:nvPr>
        </p:nvPicPr>
        <p:blipFill>
          <a:blip r:embed="rId2" cstate="print"/>
          <a:stretch>
            <a:fillRect/>
          </a:stretch>
        </p:blipFill>
        <p:spPr>
          <a:xfrm>
            <a:off x="683568" y="836712"/>
            <a:ext cx="8005031" cy="5472608"/>
          </a:xfrm>
        </p:spPr>
      </p:pic>
    </p:spTree>
    <p:extLst>
      <p:ext uri="{BB962C8B-B14F-4D97-AF65-F5344CB8AC3E}">
        <p14:creationId xmlns:p14="http://schemas.microsoft.com/office/powerpoint/2010/main" val="4280746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Backup</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30</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運転は狭いところをいく</a:t>
            </a:r>
          </a:p>
        </p:txBody>
      </p:sp>
      <p:sp>
        <p:nvSpPr>
          <p:cNvPr id="3" name="コンテンツ プレースホルダー 2"/>
          <p:cNvSpPr>
            <a:spLocks noGrp="1"/>
          </p:cNvSpPr>
          <p:nvPr>
            <p:ph idx="1"/>
          </p:nvPr>
        </p:nvSpPr>
        <p:spPr/>
        <p:txBody>
          <a:bodyPr>
            <a:normAutofit/>
          </a:bodyPr>
          <a:lstStyle/>
          <a:p>
            <a:r>
              <a:rPr kumimoji="1" lang="ja-JP" altLang="en-US" dirty="0"/>
              <a:t>中性子はあっという間に減速して吸収される</a:t>
            </a:r>
            <a:endParaRPr kumimoji="1" lang="en-US" altLang="ja-JP" dirty="0"/>
          </a:p>
          <a:p>
            <a:r>
              <a:rPr kumimoji="1" lang="ja-JP" altLang="en-US" dirty="0"/>
              <a:t>ところがじわっと出てくるのが</a:t>
            </a:r>
            <a:r>
              <a:rPr kumimoji="1" lang="en-US" altLang="ja-JP" dirty="0"/>
              <a:t>0.7%</a:t>
            </a:r>
            <a:r>
              <a:rPr kumimoji="1" lang="ja-JP" altLang="en-US" dirty="0"/>
              <a:t>ある</a:t>
            </a:r>
            <a:endParaRPr kumimoji="1" lang="en-US" altLang="ja-JP" dirty="0"/>
          </a:p>
          <a:p>
            <a:r>
              <a:rPr lang="ja-JP" altLang="en-US" dirty="0"/>
              <a:t>中性子</a:t>
            </a:r>
            <a:r>
              <a:rPr lang="en-US" altLang="ja-JP" dirty="0"/>
              <a:t>2.5</a:t>
            </a:r>
            <a:r>
              <a:rPr lang="ja-JP" altLang="en-US" dirty="0"/>
              <a:t>個のうち</a:t>
            </a:r>
            <a:r>
              <a:rPr lang="en-US" altLang="ja-JP" baseline="30000" dirty="0"/>
              <a:t>235</a:t>
            </a:r>
            <a:r>
              <a:rPr lang="en-US" altLang="ja-JP" dirty="0"/>
              <a:t>U</a:t>
            </a:r>
            <a:r>
              <a:rPr lang="ja-JP" altLang="en-US" dirty="0"/>
              <a:t>に</a:t>
            </a:r>
            <a:r>
              <a:rPr lang="en-US" altLang="ja-JP" dirty="0"/>
              <a:t>1.007</a:t>
            </a:r>
            <a:r>
              <a:rPr lang="ja-JP" altLang="en-US" dirty="0"/>
              <a:t>個と</a:t>
            </a:r>
            <a:r>
              <a:rPr lang="en-US" altLang="ja-JP" dirty="0"/>
              <a:t>1.000</a:t>
            </a:r>
            <a:r>
              <a:rPr lang="ja-JP" altLang="en-US" dirty="0"/>
              <a:t>個の間で吸収されるように運転する</a:t>
            </a:r>
            <a:endParaRPr lang="en-US" altLang="ja-JP" dirty="0"/>
          </a:p>
          <a:p>
            <a:r>
              <a:rPr kumimoji="1" lang="ja-JP" altLang="en-US" dirty="0"/>
              <a:t>この間を外れると突発的出力が生まれる</a:t>
            </a:r>
            <a:endParaRPr kumimoji="1" lang="en-US" altLang="ja-JP" dirty="0"/>
          </a:p>
          <a:p>
            <a:pPr lvl="1"/>
            <a:r>
              <a:rPr lang="ja-JP" altLang="en-US" dirty="0"/>
              <a:t>減速材が水だと出力増が水のボイドになり負のフィードバックが働く</a:t>
            </a:r>
            <a:endParaRPr lang="en-US" altLang="ja-JP" dirty="0"/>
          </a:p>
          <a:p>
            <a:pPr lvl="1"/>
            <a:r>
              <a:rPr kumimoji="1" lang="en-US" altLang="ja-JP" baseline="30000" dirty="0"/>
              <a:t>238</a:t>
            </a:r>
            <a:r>
              <a:rPr kumimoji="1" lang="en-US" altLang="ja-JP" dirty="0"/>
              <a:t>U</a:t>
            </a:r>
            <a:r>
              <a:rPr kumimoji="1" lang="ja-JP" altLang="en-US" dirty="0"/>
              <a:t>の吸収が出力増で増える（ドップラー効果）</a:t>
            </a:r>
          </a:p>
        </p:txBody>
      </p:sp>
      <p:sp>
        <p:nvSpPr>
          <p:cNvPr id="4" name="日付プレースホルダー 3"/>
          <p:cNvSpPr>
            <a:spLocks noGrp="1"/>
          </p:cNvSpPr>
          <p:nvPr>
            <p:ph type="dt" sz="half" idx="10"/>
          </p:nvPr>
        </p:nvSpPr>
        <p:spPr/>
        <p:txBody>
          <a:bodyPr/>
          <a:lstStyle/>
          <a:p>
            <a:pPr eaLnBrk="1" latinLnBrk="0" hangingPunct="1"/>
            <a:r>
              <a:rPr kumimoji="1" lang="en-US" altLang="ja-JP"/>
              <a:t>2021/08/10</a:t>
            </a:r>
            <a:endParaRPr kumimoji="1" lang="en-US"/>
          </a:p>
        </p:txBody>
      </p:sp>
      <p:sp>
        <p:nvSpPr>
          <p:cNvPr id="5" name="フッター プレースホルダー 4"/>
          <p:cNvSpPr>
            <a:spLocks noGrp="1"/>
          </p:cNvSpPr>
          <p:nvPr>
            <p:ph type="ftr" sz="quarter" idx="11"/>
          </p:nvPr>
        </p:nvSpPr>
        <p:spPr/>
        <p:txBody>
          <a:bodyPr/>
          <a:lstStyle/>
          <a:p>
            <a:r>
              <a:rPr kumimoji="0" lang="zh-TW" altLang="en-US"/>
              <a:t>免許更新講習　高嶋隆一</a:t>
            </a:r>
            <a:endParaRPr kumimoji="0" lang="ja-JP" altLang="en-US" dirty="0"/>
          </a:p>
        </p:txBody>
      </p:sp>
      <p:sp>
        <p:nvSpPr>
          <p:cNvPr id="6" name="スライド番号プレースホルダー 5"/>
          <p:cNvSpPr>
            <a:spLocks noGrp="1"/>
          </p:cNvSpPr>
          <p:nvPr>
            <p:ph type="sldNum" sz="quarter" idx="12"/>
          </p:nvPr>
        </p:nvSpPr>
        <p:spPr/>
        <p:txBody>
          <a:bodyPr/>
          <a:lstStyle/>
          <a:p>
            <a:pPr eaLnBrk="1" latinLnBrk="0" hangingPunct="1"/>
            <a:fld id="{CBF14F85-A994-48A2-9419-7B6980C315A3}" type="slidenum">
              <a:rPr kumimoji="0" lang="ja-JP" altLang="en-US" smtClean="0"/>
              <a:pPr eaLnBrk="1" latinLnBrk="0" hangingPunct="1"/>
              <a:t>31</a:t>
            </a:fld>
            <a:endParaRPr kumimoji="0" lang="ja-JP" altLang="en-US"/>
          </a:p>
        </p:txBody>
      </p:sp>
    </p:spTree>
    <p:extLst>
      <p:ext uri="{BB962C8B-B14F-4D97-AF65-F5344CB8AC3E}">
        <p14:creationId xmlns:p14="http://schemas.microsoft.com/office/powerpoint/2010/main" val="3596462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Geant4</a:t>
            </a:r>
            <a:r>
              <a:rPr kumimoji="1" lang="ja-JP" altLang="en-US" dirty="0"/>
              <a:t>シミュレーション</a:t>
            </a:r>
          </a:p>
        </p:txBody>
      </p:sp>
      <p:sp>
        <p:nvSpPr>
          <p:cNvPr id="3" name="コンテンツ プレースホルダー 2"/>
          <p:cNvSpPr>
            <a:spLocks noGrp="1"/>
          </p:cNvSpPr>
          <p:nvPr>
            <p:ph idx="1"/>
          </p:nvPr>
        </p:nvSpPr>
        <p:spPr/>
        <p:txBody>
          <a:bodyPr/>
          <a:lstStyle/>
          <a:p>
            <a:r>
              <a:rPr kumimoji="1" lang="ja-JP" altLang="en-US" dirty="0"/>
              <a:t>アトラス実験では大量のシミュレーションジョブを計算機ファームに投入</a:t>
            </a:r>
            <a:endParaRPr kumimoji="1" lang="en-US" altLang="ja-JP" dirty="0"/>
          </a:p>
          <a:p>
            <a:r>
              <a:rPr lang="ja-JP" altLang="en-US" dirty="0"/>
              <a:t>実際に、</a:t>
            </a:r>
            <a:r>
              <a:rPr lang="en-US" altLang="ja-JP" dirty="0"/>
              <a:t>python</a:t>
            </a:r>
            <a:r>
              <a:rPr lang="ja-JP" altLang="en-US" dirty="0"/>
              <a:t>というツール</a:t>
            </a:r>
            <a:r>
              <a:rPr lang="ja-JP" altLang="en-US"/>
              <a:t>を使って利用してみましょう</a:t>
            </a:r>
            <a:endParaRPr lang="en-US" altLang="ja-JP" dirty="0"/>
          </a:p>
        </p:txBody>
      </p:sp>
      <p:sp>
        <p:nvSpPr>
          <p:cNvPr id="4" name="日付プレースホルダー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32</a:t>
            </a:fld>
            <a:endParaRPr kumimoji="1" lang="ja-JP" altLang="en-US"/>
          </a:p>
        </p:txBody>
      </p:sp>
    </p:spTree>
    <p:extLst>
      <p:ext uri="{BB962C8B-B14F-4D97-AF65-F5344CB8AC3E}">
        <p14:creationId xmlns:p14="http://schemas.microsoft.com/office/powerpoint/2010/main" val="387507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03232" cy="562074"/>
          </a:xfrm>
        </p:spPr>
        <p:txBody>
          <a:bodyPr>
            <a:normAutofit/>
          </a:bodyPr>
          <a:lstStyle/>
          <a:p>
            <a:r>
              <a:rPr kumimoji="1" lang="en-US" altLang="ja-JP" sz="1800" dirty="0"/>
              <a:t>CERN</a:t>
            </a:r>
            <a:r>
              <a:rPr kumimoji="1" lang="ja-JP" altLang="en-US" sz="1800" dirty="0"/>
              <a:t>の全景、右端にアトラス実験の建物（建設中）</a:t>
            </a:r>
          </a:p>
        </p:txBody>
      </p:sp>
      <p:pic>
        <p:nvPicPr>
          <p:cNvPr id="7" name="コンテンツ プレースホルダ 6" descr="swissSite.jpg"/>
          <p:cNvPicPr>
            <a:picLocks noGrp="1" noChangeAspect="1"/>
          </p:cNvPicPr>
          <p:nvPr>
            <p:ph idx="1"/>
          </p:nvPr>
        </p:nvPicPr>
        <p:blipFill>
          <a:blip r:embed="rId2" cstate="print"/>
          <a:stretch>
            <a:fillRect/>
          </a:stretch>
        </p:blipFill>
        <p:spPr>
          <a:xfrm>
            <a:off x="611560" y="908720"/>
            <a:ext cx="8380677" cy="5594102"/>
          </a:xfrm>
        </p:spPr>
      </p:pic>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2B3C1DE6-7CE0-4394-83FE-B7EA225280E9}" type="slidenum">
              <a:rPr kumimoji="1" lang="ja-JP" altLang="en-US" smtClean="0"/>
              <a:pPr/>
              <a:t>4</a:t>
            </a:fld>
            <a:endParaRPr kumimoji="1" lang="ja-JP" altLang="en-US"/>
          </a:p>
        </p:txBody>
      </p:sp>
    </p:spTree>
    <p:extLst>
      <p:ext uri="{BB962C8B-B14F-4D97-AF65-F5344CB8AC3E}">
        <p14:creationId xmlns:p14="http://schemas.microsoft.com/office/powerpoint/2010/main" val="349617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レントゲンによる</a:t>
            </a:r>
            <a:r>
              <a:rPr kumimoji="1" lang="en-US" altLang="ja-JP" dirty="0"/>
              <a:t>X</a:t>
            </a:r>
            <a:r>
              <a:rPr kumimoji="1" lang="ja-JP" altLang="en-US" dirty="0"/>
              <a:t>線の発見（</a:t>
            </a:r>
            <a:r>
              <a:rPr kumimoji="1" lang="en-US" altLang="ja-JP" dirty="0"/>
              <a:t>1895)</a:t>
            </a:r>
            <a:endParaRPr kumimoji="1" lang="ja-JP" altLang="en-US" dirty="0"/>
          </a:p>
        </p:txBody>
      </p:sp>
      <p:pic>
        <p:nvPicPr>
          <p:cNvPr id="4" name="コンテンツ プレースホルダ 3" descr="ケリカーの手.jpg"/>
          <p:cNvPicPr>
            <a:picLocks noGrp="1" noChangeAspect="1"/>
          </p:cNvPicPr>
          <p:nvPr>
            <p:ph idx="1"/>
          </p:nvPr>
        </p:nvPicPr>
        <p:blipFill>
          <a:blip r:embed="rId2" cstate="print"/>
          <a:stretch>
            <a:fillRect/>
          </a:stretch>
        </p:blipFill>
        <p:spPr>
          <a:xfrm>
            <a:off x="5800461" y="1447667"/>
            <a:ext cx="2886339" cy="4525962"/>
          </a:xfrm>
        </p:spPr>
      </p:pic>
      <p:sp>
        <p:nvSpPr>
          <p:cNvPr id="3" name="日付プレースホルダー 2"/>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ー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ー 5"/>
          <p:cNvSpPr>
            <a:spLocks noGrp="1"/>
          </p:cNvSpPr>
          <p:nvPr>
            <p:ph type="sldNum" sz="quarter" idx="12"/>
          </p:nvPr>
        </p:nvSpPr>
        <p:spPr/>
        <p:txBody>
          <a:bodyPr/>
          <a:lstStyle/>
          <a:p>
            <a:fld id="{3CC50E59-6294-4FE7-B5DE-16CAC99B7C0D}" type="slidenum">
              <a:rPr kumimoji="1" lang="ja-JP" altLang="en-US" smtClean="0"/>
              <a:pPr/>
              <a:t>5</a:t>
            </a:fld>
            <a:endParaRPr kumimoji="1" lang="ja-JP" altLang="en-US"/>
          </a:p>
        </p:txBody>
      </p:sp>
      <p:sp>
        <p:nvSpPr>
          <p:cNvPr id="7" name="テキスト ボックス 6">
            <a:extLst>
              <a:ext uri="{FF2B5EF4-FFF2-40B4-BE49-F238E27FC236}">
                <a16:creationId xmlns:a16="http://schemas.microsoft.com/office/drawing/2014/main" id="{D7C912D2-C0CF-4D58-B515-D1E5F981290E}"/>
              </a:ext>
            </a:extLst>
          </p:cNvPr>
          <p:cNvSpPr txBox="1"/>
          <p:nvPr/>
        </p:nvSpPr>
        <p:spPr>
          <a:xfrm>
            <a:off x="179512" y="1988840"/>
            <a:ext cx="5440913" cy="92333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以下の記述はセグレの「</a:t>
            </a:r>
            <a:r>
              <a:rPr kumimoji="1" lang="en-US" altLang="ja-JP" dirty="0"/>
              <a:t>X</a:t>
            </a:r>
            <a:r>
              <a:rPr kumimoji="1" lang="ja-JP" altLang="en-US" dirty="0"/>
              <a:t>線からクォークまで」による</a:t>
            </a:r>
            <a:endParaRPr kumimoji="1" lang="en-US" altLang="ja-JP" dirty="0"/>
          </a:p>
          <a:p>
            <a:endParaRPr lang="en-US" altLang="ja-JP" dirty="0"/>
          </a:p>
          <a:p>
            <a:pPr marL="285750" indent="-285750">
              <a:buFont typeface="Arial" panose="020B0604020202020204" pitchFamily="34" charset="0"/>
              <a:buChar char="•"/>
            </a:pPr>
            <a:r>
              <a:rPr kumimoji="1" lang="ja-JP" altLang="en-US" dirty="0"/>
              <a:t>最初に出てくるのがレントゲン、次にモーズレー</a:t>
            </a:r>
          </a:p>
        </p:txBody>
      </p:sp>
      <p:pic>
        <p:nvPicPr>
          <p:cNvPr id="9" name="図 8">
            <a:extLst>
              <a:ext uri="{FF2B5EF4-FFF2-40B4-BE49-F238E27FC236}">
                <a16:creationId xmlns:a16="http://schemas.microsoft.com/office/drawing/2014/main" id="{7429B134-4CE7-458D-AB13-B98862282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08" y="2963069"/>
            <a:ext cx="4438624" cy="33246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52321" y="0"/>
            <a:ext cx="7807680" cy="1144921"/>
          </a:xfrm>
          <a:ln/>
        </p:spPr>
        <p:txBody>
          <a:bodyPr lIns="82945" tIns="41473" rIns="82945" bIns="41473"/>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ja-JP" altLang="en-GB">
                <a:cs typeface="ＭＳ Ｐゴシック" charset="0"/>
              </a:rPr>
              <a:t>電子と原子核の発見</a:t>
            </a:r>
          </a:p>
        </p:txBody>
      </p:sp>
      <p:sp>
        <p:nvSpPr>
          <p:cNvPr id="16386" name="Rectangle 2"/>
          <p:cNvSpPr>
            <a:spLocks noGrp="1" noChangeArrowheads="1"/>
          </p:cNvSpPr>
          <p:nvPr>
            <p:ph type="body" idx="1"/>
          </p:nvPr>
        </p:nvSpPr>
        <p:spPr>
          <a:xfrm>
            <a:off x="914400" y="1142041"/>
            <a:ext cx="6969968" cy="381640"/>
          </a:xfrm>
          <a:ln/>
        </p:spPr>
        <p:txBody>
          <a:bodyPr lIns="82945" tIns="41473" rIns="82945" bIns="41473">
            <a:normAutofit fontScale="62500" lnSpcReduction="20000"/>
          </a:bodyPr>
          <a:lstStyle/>
          <a:p>
            <a:pP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ja-JP" altLang="en-GB" dirty="0"/>
              <a:t>電子の発見１８９７年</a:t>
            </a:r>
            <a:r>
              <a:rPr lang="ja-JP" altLang="en-US" dirty="0"/>
              <a:t>、</a:t>
            </a:r>
            <a:r>
              <a:rPr lang="en-US" altLang="ja-JP" dirty="0"/>
              <a:t>J.J. </a:t>
            </a:r>
            <a:r>
              <a:rPr lang="ja-JP" altLang="en-US" dirty="0"/>
              <a:t>トムソン、キャベンディッシュ研究所</a:t>
            </a:r>
            <a:endParaRPr lang="ja-JP" altLang="en-GB" dirty="0"/>
          </a:p>
        </p:txBody>
      </p:sp>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1" y="1600008"/>
            <a:ext cx="6756734" cy="4709312"/>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
        <p:nvSpPr>
          <p:cNvPr id="2" name="日付プレースホルダー 1"/>
          <p:cNvSpPr>
            <a:spLocks noGrp="1"/>
          </p:cNvSpPr>
          <p:nvPr>
            <p:ph type="dt" sz="half" idx="10"/>
          </p:nvPr>
        </p:nvSpPr>
        <p:spPr/>
        <p:txBody>
          <a:bodyPr/>
          <a:lstStyle/>
          <a:p>
            <a:r>
              <a:rPr kumimoji="1" lang="en-US" altLang="ja-JP"/>
              <a:t>2021/08/10</a:t>
            </a:r>
            <a:endParaRPr kumimoji="1" lang="ja-JP" altLang="en-US"/>
          </a:p>
        </p:txBody>
      </p:sp>
      <p:sp>
        <p:nvSpPr>
          <p:cNvPr id="3" name="フッター プレースホルダー 2"/>
          <p:cNvSpPr>
            <a:spLocks noGrp="1"/>
          </p:cNvSpPr>
          <p:nvPr>
            <p:ph type="ftr" sz="quarter" idx="11"/>
          </p:nvPr>
        </p:nvSpPr>
        <p:spPr/>
        <p:txBody>
          <a:bodyPr/>
          <a:lstStyle/>
          <a:p>
            <a:r>
              <a:rPr kumimoji="1" lang="zh-TW" altLang="en-US"/>
              <a:t>免許更新講習　高嶋隆一</a:t>
            </a:r>
            <a:endParaRPr kumimoji="1" lang="ja-JP" altLang="en-US"/>
          </a:p>
        </p:txBody>
      </p:sp>
      <p:sp>
        <p:nvSpPr>
          <p:cNvPr id="4" name="スライド番号プレースホルダー 3"/>
          <p:cNvSpPr>
            <a:spLocks noGrp="1"/>
          </p:cNvSpPr>
          <p:nvPr>
            <p:ph type="sldNum" sz="quarter" idx="12"/>
          </p:nvPr>
        </p:nvSpPr>
        <p:spPr/>
        <p:txBody>
          <a:bodyPr/>
          <a:lstStyle/>
          <a:p>
            <a:fld id="{3CC50E59-6294-4FE7-B5DE-16CAC99B7C0D}" type="slidenum">
              <a:rPr kumimoji="1" lang="ja-JP" altLang="en-US" smtClean="0"/>
              <a:pPr/>
              <a:t>6</a:t>
            </a:fld>
            <a:endParaRPr kumimoji="1" lang="ja-JP" altLang="en-US"/>
          </a:p>
        </p:txBody>
      </p:sp>
    </p:spTree>
    <p:extLst>
      <p:ext uri="{BB962C8B-B14F-4D97-AF65-F5344CB8AC3E}">
        <p14:creationId xmlns:p14="http://schemas.microsoft.com/office/powerpoint/2010/main" val="1128557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原子の世界</a:t>
            </a:r>
            <a:r>
              <a:rPr lang="ja-JP" altLang="en-US" dirty="0"/>
              <a:t>をひらく</a:t>
            </a:r>
            <a:endParaRPr kumimoji="1" lang="ja-JP" altLang="en-US" dirty="0"/>
          </a:p>
        </p:txBody>
      </p:sp>
      <p:pic>
        <p:nvPicPr>
          <p:cNvPr id="7" name="コンテンツ プレースホルダ 6" descr="20080427-MaxPlanck.jpg"/>
          <p:cNvPicPr>
            <a:picLocks noGrp="1" noChangeAspect="1"/>
          </p:cNvPicPr>
          <p:nvPr>
            <p:ph idx="1"/>
          </p:nvPr>
        </p:nvPicPr>
        <p:blipFill>
          <a:blip r:embed="rId2" cstate="print"/>
          <a:stretch>
            <a:fillRect/>
          </a:stretch>
        </p:blipFill>
        <p:spPr>
          <a:xfrm>
            <a:off x="107504" y="1556792"/>
            <a:ext cx="3225777" cy="4525962"/>
          </a:xfrm>
        </p:spPr>
      </p:pic>
      <p:sp>
        <p:nvSpPr>
          <p:cNvPr id="4" name="日付プレースホルダ 3"/>
          <p:cNvSpPr>
            <a:spLocks noGrp="1"/>
          </p:cNvSpPr>
          <p:nvPr>
            <p:ph type="dt" sz="half" idx="10"/>
          </p:nvPr>
        </p:nvSpPr>
        <p:spPr/>
        <p:txBody>
          <a:bodyPr/>
          <a:lstStyle/>
          <a:p>
            <a:r>
              <a:rPr kumimoji="1" lang="en-US" altLang="ja-JP"/>
              <a:t>2021/08/10</a:t>
            </a:r>
            <a:endParaRPr kumimoji="1" lang="ja-JP" altLang="en-US"/>
          </a:p>
        </p:txBody>
      </p:sp>
      <p:sp>
        <p:nvSpPr>
          <p:cNvPr id="5" name="フッター プレースホルダ 4"/>
          <p:cNvSpPr>
            <a:spLocks noGrp="1"/>
          </p:cNvSpPr>
          <p:nvPr>
            <p:ph type="ftr" sz="quarter" idx="11"/>
          </p:nvPr>
        </p:nvSpPr>
        <p:spPr/>
        <p:txBody>
          <a:bodyPr/>
          <a:lstStyle/>
          <a:p>
            <a:r>
              <a:rPr kumimoji="1" lang="zh-TW" altLang="en-US"/>
              <a:t>免許更新講習　高嶋隆一</a:t>
            </a:r>
            <a:endParaRPr kumimoji="1" lang="ja-JP" altLang="en-US"/>
          </a:p>
        </p:txBody>
      </p:sp>
      <p:sp>
        <p:nvSpPr>
          <p:cNvPr id="6" name="スライド番号プレースホルダ 5"/>
          <p:cNvSpPr>
            <a:spLocks noGrp="1"/>
          </p:cNvSpPr>
          <p:nvPr>
            <p:ph type="sldNum" sz="quarter" idx="12"/>
          </p:nvPr>
        </p:nvSpPr>
        <p:spPr/>
        <p:txBody>
          <a:bodyPr/>
          <a:lstStyle/>
          <a:p>
            <a:fld id="{2B3C1DE6-7CE0-4394-83FE-B7EA225280E9}" type="slidenum">
              <a:rPr kumimoji="1" lang="ja-JP" altLang="en-US" smtClean="0"/>
              <a:pPr/>
              <a:t>7</a:t>
            </a:fld>
            <a:endParaRPr kumimoji="1" lang="ja-JP" altLang="en-US"/>
          </a:p>
        </p:txBody>
      </p:sp>
      <p:sp>
        <p:nvSpPr>
          <p:cNvPr id="8" name="テキスト ボックス 7"/>
          <p:cNvSpPr txBox="1"/>
          <p:nvPr/>
        </p:nvSpPr>
        <p:spPr>
          <a:xfrm>
            <a:off x="3491880" y="1484784"/>
            <a:ext cx="5279009" cy="1477328"/>
          </a:xfrm>
          <a:prstGeom prst="rect">
            <a:avLst/>
          </a:prstGeom>
          <a:noFill/>
        </p:spPr>
        <p:txBody>
          <a:bodyPr wrap="square" rtlCol="0">
            <a:spAutoFit/>
          </a:bodyPr>
          <a:lstStyle/>
          <a:p>
            <a:pPr>
              <a:buFont typeface="Arial" pitchFamily="34" charset="0"/>
              <a:buChar char="•"/>
            </a:pPr>
            <a:r>
              <a:rPr lang="ja-JP" altLang="en-US" dirty="0"/>
              <a:t>黒体</a:t>
            </a:r>
            <a:r>
              <a:rPr kumimoji="1" lang="ja-JP" altLang="en-US" dirty="0"/>
              <a:t>輻射の研究からプランク定数とボルツマン定数を求めた。原子スケールをきめ、量子論を発展させた</a:t>
            </a:r>
            <a:endParaRPr kumimoji="1" lang="en-US" altLang="ja-JP" dirty="0"/>
          </a:p>
          <a:p>
            <a:pPr>
              <a:buFont typeface="Arial" pitchFamily="34" charset="0"/>
              <a:buChar char="•"/>
            </a:pPr>
            <a:r>
              <a:rPr lang="ja-JP" altLang="en-US" dirty="0"/>
              <a:t>１９０</a:t>
            </a:r>
            <a:r>
              <a:rPr lang="en-US" altLang="ja-JP" dirty="0"/>
              <a:t>0</a:t>
            </a:r>
            <a:r>
              <a:rPr lang="ja-JP" altLang="en-US" dirty="0"/>
              <a:t>年、アインシュタインの奇跡の</a:t>
            </a:r>
            <a:r>
              <a:rPr lang="en-US" altLang="ja-JP" dirty="0"/>
              <a:t>1905</a:t>
            </a:r>
            <a:r>
              <a:rPr lang="ja-JP" altLang="en-US" dirty="0"/>
              <a:t>が続く</a:t>
            </a:r>
            <a:endParaRPr kumimoji="1" lang="en-US" altLang="ja-JP" dirty="0"/>
          </a:p>
          <a:p>
            <a:pPr>
              <a:buFont typeface="Arial" pitchFamily="34" charset="0"/>
              <a:buChar char="•"/>
            </a:pPr>
            <a:endParaRPr lang="en-US" altLang="ja-JP" dirty="0"/>
          </a:p>
          <a:p>
            <a:pPr>
              <a:buFont typeface="Arial" pitchFamily="34" charset="0"/>
              <a:buChar char="•"/>
            </a:pPr>
            <a:endParaRPr kumimoji="1" lang="ja-JP" altLang="en-US" dirty="0"/>
          </a:p>
        </p:txBody>
      </p:sp>
      <p:pic>
        <p:nvPicPr>
          <p:cNvPr id="9" name="図 8" descr="RJ_Wien_Planck.jpg"/>
          <p:cNvPicPr>
            <a:picLocks noChangeAspect="1"/>
          </p:cNvPicPr>
          <p:nvPr/>
        </p:nvPicPr>
        <p:blipFill>
          <a:blip r:embed="rId3" cstate="print"/>
          <a:stretch>
            <a:fillRect/>
          </a:stretch>
        </p:blipFill>
        <p:spPr>
          <a:xfrm>
            <a:off x="4211960" y="2636912"/>
            <a:ext cx="3797300" cy="3733800"/>
          </a:xfrm>
          <a:prstGeom prst="rect">
            <a:avLst/>
          </a:prstGeom>
        </p:spPr>
      </p:pic>
    </p:spTree>
    <p:extLst>
      <p:ext uri="{BB962C8B-B14F-4D97-AF65-F5344CB8AC3E}">
        <p14:creationId xmlns:p14="http://schemas.microsoft.com/office/powerpoint/2010/main" val="344504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457200" y="4578"/>
            <a:ext cx="5915000" cy="778098"/>
          </a:xfrm>
        </p:spPr>
        <p:txBody>
          <a:bodyPr>
            <a:noAutofit/>
          </a:bodyPr>
          <a:lstStyle/>
          <a:p>
            <a:r>
              <a:rPr lang="ja-JP" altLang="en-US" sz="3600" dirty="0">
                <a:latin typeface="Verdana" charset="0"/>
                <a:ea typeface="ＭＳ Ｐゴシック" charset="0"/>
              </a:rPr>
              <a:t>原子の世界へ扉が開かれた</a:t>
            </a:r>
          </a:p>
        </p:txBody>
      </p:sp>
      <p:sp>
        <p:nvSpPr>
          <p:cNvPr id="14339" name="コンテンツ プレースホルダー 2"/>
          <p:cNvSpPr>
            <a:spLocks noGrp="1"/>
          </p:cNvSpPr>
          <p:nvPr>
            <p:ph idx="1"/>
          </p:nvPr>
        </p:nvSpPr>
        <p:spPr>
          <a:xfrm>
            <a:off x="-25896" y="897982"/>
            <a:ext cx="6300192" cy="1440160"/>
          </a:xfrm>
        </p:spPr>
        <p:txBody>
          <a:bodyPr>
            <a:normAutofit fontScale="92500"/>
          </a:bodyPr>
          <a:lstStyle/>
          <a:p>
            <a:r>
              <a:rPr lang="ja-JP" altLang="en-US" sz="2000" dirty="0">
                <a:latin typeface="Verdana" charset="0"/>
                <a:ea typeface="ＭＳ Ｐゴシック" charset="0"/>
              </a:rPr>
              <a:t>結晶を見たり、水素の電気分解などで原子を推測</a:t>
            </a:r>
            <a:endParaRPr lang="en-US" altLang="ja-JP" sz="2000" dirty="0">
              <a:latin typeface="Verdana" charset="0"/>
              <a:ea typeface="ＭＳ Ｐゴシック" charset="0"/>
            </a:endParaRPr>
          </a:p>
          <a:p>
            <a:r>
              <a:rPr lang="en-US" altLang="ja-JP" sz="2000" dirty="0">
                <a:latin typeface="Verdana" charset="0"/>
                <a:ea typeface="ＭＳ Ｐゴシック" charset="0"/>
              </a:rPr>
              <a:t>1900</a:t>
            </a:r>
            <a:r>
              <a:rPr lang="ja-JP" altLang="en-US" sz="2000" dirty="0">
                <a:latin typeface="Verdana" charset="0"/>
                <a:ea typeface="ＭＳ Ｐゴシック" charset="0"/>
              </a:rPr>
              <a:t>年にプランクがボルツマン定数とプランク定数を計算、ステファン・ボルツマンの法則とウィーン変移則から</a:t>
            </a:r>
            <a:endParaRPr lang="en-US" altLang="ja-JP" sz="2000" dirty="0">
              <a:latin typeface="Verdana" charset="0"/>
              <a:ea typeface="ＭＳ Ｐゴシック" charset="0"/>
            </a:endParaRPr>
          </a:p>
          <a:p>
            <a:pPr>
              <a:buNone/>
            </a:pPr>
            <a:r>
              <a:rPr lang="ja-JP" altLang="en-US" sz="2000" dirty="0">
                <a:latin typeface="Verdana" charset="0"/>
                <a:ea typeface="ＭＳ Ｐゴシック" charset="0"/>
              </a:rPr>
              <a:t>　</a:t>
            </a:r>
            <a:endParaRPr lang="en-US" altLang="ja-JP" sz="2000" dirty="0">
              <a:latin typeface="Verdana" charset="0"/>
              <a:ea typeface="ＭＳ Ｐゴシック" charset="0"/>
            </a:endParaRPr>
          </a:p>
          <a:p>
            <a:pPr marL="0" indent="0">
              <a:buNone/>
            </a:pPr>
            <a:endParaRPr lang="en-US" altLang="ja-JP" sz="2000" dirty="0">
              <a:latin typeface="Verdana" charset="0"/>
              <a:ea typeface="ＭＳ Ｐゴシック" charset="0"/>
            </a:endParaRPr>
          </a:p>
          <a:p>
            <a:pPr marL="0" indent="0">
              <a:buNone/>
            </a:pPr>
            <a:endParaRPr lang="en-US" altLang="ja-JP" sz="2000" dirty="0">
              <a:latin typeface="Verdana" charset="0"/>
              <a:ea typeface="ＭＳ Ｐゴシック" charset="0"/>
            </a:endParaRPr>
          </a:p>
        </p:txBody>
      </p:sp>
      <p:sp>
        <p:nvSpPr>
          <p:cNvPr id="14340" name="日付プレースホルダー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r>
              <a:rPr kumimoji="0" lang="en-US" altLang="ja-JP"/>
              <a:t>2021/08/10</a:t>
            </a:r>
            <a:endParaRPr kumimoji="0" lang="en-US" altLang="ja-JP" dirty="0"/>
          </a:p>
        </p:txBody>
      </p:sp>
      <p:sp>
        <p:nvSpPr>
          <p:cNvPr id="14341" name="フッター プレースホルダー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r>
              <a:rPr kumimoji="0" lang="zh-TW" altLang="en-US"/>
              <a:t>免許更新講習　高嶋隆一</a:t>
            </a:r>
            <a:endParaRPr kumimoji="0" lang="en-US" altLang="ja-JP" dirty="0"/>
          </a:p>
        </p:txBody>
      </p:sp>
      <p:sp>
        <p:nvSpPr>
          <p:cNvPr id="14342" name="スライド番号プレースホルダー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a:solidFill>
                  <a:schemeClr val="tx1"/>
                </a:solidFill>
                <a:latin typeface="Verdana" charset="0"/>
                <a:ea typeface="ＭＳ Ｐゴシック" charset="0"/>
                <a:cs typeface="ＭＳ Ｐゴシック" charset="0"/>
              </a:defRPr>
            </a:lvl1pPr>
            <a:lvl2pPr marL="742950" indent="-285750">
              <a:defRPr kumimoji="1">
                <a:solidFill>
                  <a:schemeClr val="tx1"/>
                </a:solidFill>
                <a:latin typeface="Verdana" charset="0"/>
                <a:ea typeface="ＭＳ Ｐゴシック" charset="0"/>
              </a:defRPr>
            </a:lvl2pPr>
            <a:lvl3pPr marL="1143000" indent="-228600">
              <a:defRPr kumimoji="1">
                <a:solidFill>
                  <a:schemeClr val="tx1"/>
                </a:solidFill>
                <a:latin typeface="Verdana" charset="0"/>
                <a:ea typeface="ＭＳ Ｐゴシック" charset="0"/>
              </a:defRPr>
            </a:lvl3pPr>
            <a:lvl4pPr marL="1600200" indent="-228600">
              <a:defRPr kumimoji="1">
                <a:solidFill>
                  <a:schemeClr val="tx1"/>
                </a:solidFill>
                <a:latin typeface="Verdana" charset="0"/>
                <a:ea typeface="ＭＳ Ｐゴシック" charset="0"/>
              </a:defRPr>
            </a:lvl4pPr>
            <a:lvl5pPr marL="2057400" indent="-228600">
              <a:defRPr kumimoji="1">
                <a:solidFill>
                  <a:schemeClr val="tx1"/>
                </a:solidFill>
                <a:latin typeface="Verdana" charset="0"/>
                <a:ea typeface="ＭＳ Ｐゴシック" charset="0"/>
              </a:defRPr>
            </a:lvl5pPr>
            <a:lvl6pPr marL="2514600" indent="-228600" eaLnBrk="0" fontAlgn="base" hangingPunct="0">
              <a:spcBef>
                <a:spcPct val="0"/>
              </a:spcBef>
              <a:spcAft>
                <a:spcPct val="0"/>
              </a:spcAft>
              <a:defRPr kumimoji="1">
                <a:solidFill>
                  <a:schemeClr val="tx1"/>
                </a:solidFill>
                <a:latin typeface="Verdana" charset="0"/>
                <a:ea typeface="ＭＳ Ｐゴシック" charset="0"/>
              </a:defRPr>
            </a:lvl6pPr>
            <a:lvl7pPr marL="2971800" indent="-228600" eaLnBrk="0" fontAlgn="base" hangingPunct="0">
              <a:spcBef>
                <a:spcPct val="0"/>
              </a:spcBef>
              <a:spcAft>
                <a:spcPct val="0"/>
              </a:spcAft>
              <a:defRPr kumimoji="1">
                <a:solidFill>
                  <a:schemeClr val="tx1"/>
                </a:solidFill>
                <a:latin typeface="Verdana" charset="0"/>
                <a:ea typeface="ＭＳ Ｐゴシック" charset="0"/>
              </a:defRPr>
            </a:lvl7pPr>
            <a:lvl8pPr marL="3429000" indent="-228600" eaLnBrk="0" fontAlgn="base" hangingPunct="0">
              <a:spcBef>
                <a:spcPct val="0"/>
              </a:spcBef>
              <a:spcAft>
                <a:spcPct val="0"/>
              </a:spcAft>
              <a:defRPr kumimoji="1">
                <a:solidFill>
                  <a:schemeClr val="tx1"/>
                </a:solidFill>
                <a:latin typeface="Verdana" charset="0"/>
                <a:ea typeface="ＭＳ Ｐゴシック" charset="0"/>
              </a:defRPr>
            </a:lvl8pPr>
            <a:lvl9pPr marL="3886200" indent="-228600" eaLnBrk="0" fontAlgn="base" hangingPunct="0">
              <a:spcBef>
                <a:spcPct val="0"/>
              </a:spcBef>
              <a:spcAft>
                <a:spcPct val="0"/>
              </a:spcAft>
              <a:defRPr kumimoji="1">
                <a:solidFill>
                  <a:schemeClr val="tx1"/>
                </a:solidFill>
                <a:latin typeface="Verdana" charset="0"/>
                <a:ea typeface="ＭＳ Ｐゴシック" charset="0"/>
              </a:defRPr>
            </a:lvl9pPr>
          </a:lstStyle>
          <a:p>
            <a:fld id="{29C11E41-1C5A-CC44-85E4-C0C6EB3733F5}" type="slidenum">
              <a:rPr kumimoji="0" lang="en-US" altLang="ja-JP"/>
              <a:pPr/>
              <a:t>8</a:t>
            </a:fld>
            <a:endParaRPr kumimoji="0" lang="en-US" altLang="ja-JP"/>
          </a:p>
        </p:txBody>
      </p:sp>
      <p:pic>
        <p:nvPicPr>
          <p:cNvPr id="3" name="図 2" descr="Wien.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2420888"/>
            <a:ext cx="1584176" cy="499124"/>
          </a:xfrm>
          <a:prstGeom prst="rect">
            <a:avLst/>
          </a:prstGeom>
        </p:spPr>
      </p:pic>
      <p:sp>
        <p:nvSpPr>
          <p:cNvPr id="13" name="テキスト ボックス 12"/>
          <p:cNvSpPr txBox="1"/>
          <p:nvPr/>
        </p:nvSpPr>
        <p:spPr>
          <a:xfrm>
            <a:off x="0" y="3356992"/>
            <a:ext cx="2698175" cy="3139321"/>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この積分は</a:t>
            </a:r>
            <a:r>
              <a:rPr lang="ja-JP" altLang="en-US" dirty="0"/>
              <a:t>６かけるｎ</a:t>
            </a:r>
            <a:r>
              <a:rPr kumimoji="1" lang="ja-JP" altLang="en-US" dirty="0"/>
              <a:t>の</a:t>
            </a:r>
            <a:endParaRPr kumimoji="1" lang="en-US" altLang="ja-JP" dirty="0"/>
          </a:p>
          <a:p>
            <a:r>
              <a:rPr lang="en-US" altLang="ja-JP" dirty="0"/>
              <a:t>4</a:t>
            </a:r>
            <a:r>
              <a:rPr lang="ja-JP" altLang="en-US" dirty="0"/>
              <a:t>乗分の</a:t>
            </a:r>
            <a:r>
              <a:rPr lang="en-US" altLang="ja-JP" dirty="0"/>
              <a:t>1</a:t>
            </a:r>
            <a:r>
              <a:rPr lang="ja-JP" altLang="en-US" dirty="0"/>
              <a:t>の級数和</a:t>
            </a:r>
            <a:endParaRPr lang="en-US" altLang="ja-JP" dirty="0"/>
          </a:p>
          <a:p>
            <a:r>
              <a:rPr kumimoji="1" lang="ja-JP" altLang="en-US" dirty="0"/>
              <a:t>となるらしい</a:t>
            </a:r>
            <a:r>
              <a:rPr lang="ja-JP" altLang="en-US" dirty="0"/>
              <a:t>、ほぼ６</a:t>
            </a:r>
            <a:endParaRPr kumimoji="1" lang="en-US" altLang="ja-JP" dirty="0"/>
          </a:p>
          <a:p>
            <a:r>
              <a:rPr lang="ja-JP" altLang="en-US" dirty="0"/>
              <a:t>オイラーが</a:t>
            </a:r>
            <a:r>
              <a:rPr lang="en-US" altLang="ja-JP" dirty="0"/>
              <a:t>2</a:t>
            </a:r>
            <a:r>
              <a:rPr lang="ja-JP" altLang="en-US" dirty="0"/>
              <a:t>乗を最初</a:t>
            </a:r>
            <a:endParaRPr lang="en-US" altLang="ja-JP" dirty="0"/>
          </a:p>
          <a:p>
            <a:r>
              <a:rPr kumimoji="1" lang="ja-JP" altLang="en-US" dirty="0"/>
              <a:t>に計算（バーゼル問題</a:t>
            </a:r>
            <a:r>
              <a:rPr kumimoji="1" lang="en-US" altLang="ja-JP" dirty="0"/>
              <a:t>)</a:t>
            </a:r>
          </a:p>
          <a:p>
            <a:pPr marL="285750" indent="-285750">
              <a:buFont typeface="Arial" panose="020B0604020202020204" pitchFamily="34" charset="0"/>
              <a:buChar char="•"/>
            </a:pPr>
            <a:r>
              <a:rPr lang="ja-JP" altLang="en-US" dirty="0"/>
              <a:t>ベルヌーイ数というのを</a:t>
            </a:r>
            <a:endParaRPr lang="en-US" altLang="ja-JP" dirty="0"/>
          </a:p>
          <a:p>
            <a:r>
              <a:rPr lang="ja-JP" altLang="en-US" dirty="0"/>
              <a:t>使うみたい</a:t>
            </a:r>
            <a:endParaRPr lang="en-US" altLang="ja-JP" dirty="0"/>
          </a:p>
          <a:p>
            <a:pPr marL="285750" indent="-285750">
              <a:buFont typeface="Arial" panose="020B0604020202020204" pitchFamily="34" charset="0"/>
              <a:buChar char="•"/>
            </a:pPr>
            <a:r>
              <a:rPr lang="ja-JP" altLang="en-US" dirty="0"/>
              <a:t>プランクの現論文の式</a:t>
            </a:r>
            <a:endParaRPr lang="en-US" altLang="ja-JP" dirty="0"/>
          </a:p>
          <a:p>
            <a:r>
              <a:rPr lang="ja-JP" altLang="en-US" dirty="0"/>
              <a:t>をそのまま引用、上の式</a:t>
            </a:r>
            <a:endParaRPr lang="en-US" altLang="ja-JP" dirty="0"/>
          </a:p>
          <a:p>
            <a:r>
              <a:rPr lang="ja-JP" altLang="en-US" dirty="0"/>
              <a:t>に行くには</a:t>
            </a:r>
            <a:r>
              <a:rPr lang="ja-JP" altLang="en-US" dirty="0" err="1"/>
              <a:t>ｋ</a:t>
            </a:r>
            <a:r>
              <a:rPr lang="en-US" altLang="ja-JP" dirty="0"/>
              <a:t>T</a:t>
            </a:r>
            <a:r>
              <a:rPr lang="ja-JP" altLang="en-US" dirty="0"/>
              <a:t>にして</a:t>
            </a:r>
            <a:r>
              <a:rPr lang="en-US" altLang="ja-JP" dirty="0"/>
              <a:t>c/4</a:t>
            </a:r>
            <a:r>
              <a:rPr lang="ja-JP" altLang="en-US" dirty="0"/>
              <a:t>を</a:t>
            </a:r>
            <a:endParaRPr lang="en-US" altLang="ja-JP" dirty="0"/>
          </a:p>
          <a:p>
            <a:r>
              <a:rPr lang="ja-JP" altLang="en-US" dirty="0"/>
              <a:t>掛ける</a:t>
            </a:r>
            <a:endParaRPr lang="en-US" altLang="ja-JP" dirty="0"/>
          </a:p>
        </p:txBody>
      </p:sp>
      <p:pic>
        <p:nvPicPr>
          <p:cNvPr id="2" name="図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1744" y="1868164"/>
            <a:ext cx="6656111" cy="2977655"/>
          </a:xfrm>
          <a:prstGeom prst="rect">
            <a:avLst/>
          </a:prstGeom>
        </p:spPr>
      </p:pic>
      <p:pic>
        <p:nvPicPr>
          <p:cNvPr id="5" name="図 4">
            <a:extLst>
              <a:ext uri="{FF2B5EF4-FFF2-40B4-BE49-F238E27FC236}">
                <a16:creationId xmlns:a16="http://schemas.microsoft.com/office/drawing/2014/main" id="{22B378DD-873A-43FB-8F4A-F95DAE72D9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5040613"/>
            <a:ext cx="4669225" cy="1270817"/>
          </a:xfrm>
          <a:prstGeom prst="rect">
            <a:avLst/>
          </a:prstGeom>
        </p:spPr>
      </p:pic>
    </p:spTree>
    <p:extLst>
      <p:ext uri="{BB962C8B-B14F-4D97-AF65-F5344CB8AC3E}">
        <p14:creationId xmlns:p14="http://schemas.microsoft.com/office/powerpoint/2010/main" val="373021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850106"/>
          </a:xfrm>
        </p:spPr>
        <p:txBody>
          <a:bodyPr/>
          <a:lstStyle/>
          <a:p>
            <a:r>
              <a:rPr kumimoji="1" lang="ja-JP" altLang="en-US" dirty="0"/>
              <a:t>素電荷計測の意味</a:t>
            </a:r>
          </a:p>
        </p:txBody>
      </p:sp>
      <p:pic>
        <p:nvPicPr>
          <p:cNvPr id="4" name="Picture 5"/>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7803" r="-17803"/>
          <a:stretch/>
        </p:blipFill>
        <p:spPr bwMode="auto">
          <a:xfrm>
            <a:off x="3131840" y="908720"/>
            <a:ext cx="6264696" cy="5747584"/>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
        <p:nvSpPr>
          <p:cNvPr id="3" name="テキスト ボックス 2"/>
          <p:cNvSpPr txBox="1"/>
          <p:nvPr/>
        </p:nvSpPr>
        <p:spPr>
          <a:xfrm>
            <a:off x="179512" y="1916832"/>
            <a:ext cx="3888432" cy="2246769"/>
          </a:xfrm>
          <a:prstGeom prst="rect">
            <a:avLst/>
          </a:prstGeom>
          <a:noFill/>
        </p:spPr>
        <p:txBody>
          <a:bodyPr wrap="square" rtlCol="0">
            <a:spAutoFit/>
          </a:bodyPr>
          <a:lstStyle/>
          <a:p>
            <a:pPr marL="285750" indent="-285750">
              <a:buFont typeface="Arial"/>
              <a:buChar char="•"/>
            </a:pPr>
            <a:r>
              <a:rPr kumimoji="1" lang="ja-JP" altLang="en-US" sz="2800" dirty="0"/>
              <a:t>ミリカンの実験</a:t>
            </a:r>
            <a:endParaRPr kumimoji="1" lang="en-US" altLang="ja-JP" sz="2800" dirty="0"/>
          </a:p>
          <a:p>
            <a:pPr marL="285750" indent="-285750">
              <a:buFont typeface="Arial"/>
              <a:buChar char="•"/>
            </a:pPr>
            <a:r>
              <a:rPr kumimoji="1" lang="ja-JP" altLang="en-US" sz="2800" dirty="0"/>
              <a:t>統計物理学の方法とは</a:t>
            </a:r>
            <a:r>
              <a:rPr lang="ja-JP" altLang="en-US" sz="2800" dirty="0"/>
              <a:t>別のルートでアボガドロ数が</a:t>
            </a:r>
            <a:r>
              <a:rPr kumimoji="1" lang="ja-JP" altLang="en-US" sz="2800" dirty="0"/>
              <a:t>決まった、ある意味確認？</a:t>
            </a:r>
          </a:p>
        </p:txBody>
      </p:sp>
      <p:sp>
        <p:nvSpPr>
          <p:cNvPr id="5" name="日付プレースホルダー 4"/>
          <p:cNvSpPr>
            <a:spLocks noGrp="1"/>
          </p:cNvSpPr>
          <p:nvPr>
            <p:ph type="dt" sz="half" idx="10"/>
          </p:nvPr>
        </p:nvSpPr>
        <p:spPr/>
        <p:txBody>
          <a:bodyPr/>
          <a:lstStyle/>
          <a:p>
            <a:r>
              <a:rPr kumimoji="1" lang="en-US" altLang="ja-JP"/>
              <a:t>2021/08/10</a:t>
            </a:r>
            <a:endParaRPr kumimoji="1" lang="ja-JP" altLang="en-US"/>
          </a:p>
        </p:txBody>
      </p:sp>
      <p:sp>
        <p:nvSpPr>
          <p:cNvPr id="6" name="フッター プレースホルダー 5"/>
          <p:cNvSpPr>
            <a:spLocks noGrp="1"/>
          </p:cNvSpPr>
          <p:nvPr>
            <p:ph type="ftr" sz="quarter" idx="11"/>
          </p:nvPr>
        </p:nvSpPr>
        <p:spPr/>
        <p:txBody>
          <a:bodyPr/>
          <a:lstStyle/>
          <a:p>
            <a:r>
              <a:rPr kumimoji="1" lang="zh-TW" altLang="en-US"/>
              <a:t>免許更新講習　高嶋隆一</a:t>
            </a:r>
            <a:endParaRPr kumimoji="1" lang="ja-JP" altLang="en-US"/>
          </a:p>
        </p:txBody>
      </p:sp>
      <p:sp>
        <p:nvSpPr>
          <p:cNvPr id="7" name="スライド番号プレースホルダー 6"/>
          <p:cNvSpPr>
            <a:spLocks noGrp="1"/>
          </p:cNvSpPr>
          <p:nvPr>
            <p:ph type="sldNum" sz="quarter" idx="12"/>
          </p:nvPr>
        </p:nvSpPr>
        <p:spPr/>
        <p:txBody>
          <a:bodyPr/>
          <a:lstStyle/>
          <a:p>
            <a:fld id="{3CC50E59-6294-4FE7-B5DE-16CAC99B7C0D}" type="slidenum">
              <a:rPr kumimoji="1" lang="ja-JP" altLang="en-US" smtClean="0"/>
              <a:pPr/>
              <a:t>9</a:t>
            </a:fld>
            <a:endParaRPr kumimoji="1" lang="ja-JP" altLang="en-US"/>
          </a:p>
        </p:txBody>
      </p:sp>
    </p:spTree>
    <p:extLst>
      <p:ext uri="{BB962C8B-B14F-4D97-AF65-F5344CB8AC3E}">
        <p14:creationId xmlns:p14="http://schemas.microsoft.com/office/powerpoint/2010/main" val="687145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tau=\frac{g^2|M|^2m^5}{2\pi^3}\int_0 ^{\eta_0} (\sqrt{1+\eta_0}-\sqrt{1+\eta})^2 \eta^2d\eta&#10;\]&#10;\end{document}&#10;"/>
  <p:tag name="EXTERNALNAME" val="txp_fig"/>
  <p:tag name="BLEND" val="False"/>
  <p:tag name="TRANSPARENT" val="False"/>
  <p:tag name="KEEPFILES" val="False"/>
  <p:tag name="DEBUGPAUSE" val="False"/>
  <p:tag name="RESOLUTION" val="1200"/>
  <p:tag name="TIMEOUT" val="(none)"/>
  <p:tag name="BOXWIDTH" val="350"/>
  <p:tag name="BOXHEIGHT" val="318"/>
  <p:tag name="BOXFONT" val="10"/>
  <p:tag name="BOXWRAP" val="False"/>
  <p:tag name="WORKAROUNDTRANSPARENCYBUG" val="False"/>
  <p:tag name="ALLOWFONTSUBSTITUTION" val="False"/>
  <p:tag name="BITMAPFORMAT" val="pngmono"/>
  <p:tag name="ORIGWIDTH" val="450"/>
  <p:tag name="PICTUREFILESIZE" val="2871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frac{g^2|M|^2m^5}{2\pi^3}F(\eta_0)&#10;\]&#10;\end{document}&#10;"/>
  <p:tag name="EXTERNALNAME" val="txp_fig"/>
  <p:tag name="BLEND" val="False"/>
  <p:tag name="TRANSPARENT" val="False"/>
  <p:tag name="KEEPFILES" val="False"/>
  <p:tag name="DEBUGPAUSE" val="False"/>
  <p:tag name="RESOLUTION" val="1200"/>
  <p:tag name="TIMEOUT" val="(none)"/>
  <p:tag name="BOXWIDTH" val="350"/>
  <p:tag name="BOXHEIGHT" val="318"/>
  <p:tag name="BOXFONT" val="10"/>
  <p:tag name="BOXWRAP" val="False"/>
  <p:tag name="WORKAROUNDTRANSPARENCYBUG" val="False"/>
  <p:tag name="ALLOWFONTSUBSTITUTION" val="False"/>
  <p:tag name="BITMAPFORMAT" val="pngmono"/>
  <p:tag name="ORIGWIDTH" val="178"/>
  <p:tag name="PICTUREFILESIZE" val="1352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1/\tau=\frac{g^2|M|^2m}{2\pi^3}\int^{p_{max}}_0 (\sqrt{m^2+p_{max}^2}&#10;-\sqrt{m^2+p^2})^2p^2dp&#10;\]&#10;\end{document}&#10;&#10;"/>
  <p:tag name="EXTERNALNAME" val="txp_fig"/>
  <p:tag name="BLEND" val="False"/>
  <p:tag name="TRANSPARENT" val="False"/>
  <p:tag name="KEEPFILES" val="False"/>
  <p:tag name="DEBUGPAUSE" val="False"/>
  <p:tag name="RESOLUTION" val="600"/>
  <p:tag name="TIMEOUT" val="(none)"/>
  <p:tag name="BOXWIDTH" val="350"/>
  <p:tag name="BOXHEIGHT" val="318"/>
  <p:tag name="BOXFONT" val="10"/>
  <p:tag name="BOXWRAP" val="False"/>
  <p:tag name="WORKAROUNDTRANSPARENCYBUG" val="False"/>
  <p:tag name="ALLOWFONTSUBSTITUTION" val="False"/>
  <p:tag name="BITMAPFORMAT" val="pngmono"/>
  <p:tag name="ORIGWIDTH" val="517.875"/>
  <p:tag name="PICTUREFILESIZE" val="15559"/>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int\sqrt{1+\eta^2}\eta^2d\eta&#10;\]&#10;\end{document}&#10;"/>
  <p:tag name="EXTERNALNAME" val="txp_fig"/>
  <p:tag name="BLEND" val="False"/>
  <p:tag name="TRANSPARENT" val="False"/>
  <p:tag name="KEEPFILES" val="False"/>
  <p:tag name="DEBUGPAUSE" val="False"/>
  <p:tag name="RESOLUTION" val="1200"/>
  <p:tag name="TIMEOUT" val="(none)"/>
  <p:tag name="BOXWIDTH" val="350"/>
  <p:tag name="BOXHEIGHT" val="318"/>
  <p:tag name="BOXFONT" val="10"/>
  <p:tag name="BOXWRAP" val="False"/>
  <p:tag name="WORKAROUNDTRANSPARENCYBUG" val="False"/>
  <p:tag name="ALLOWFONTSUBSTITUTION" val="False"/>
  <p:tag name="BITMAPFORMAT" val="pngmono"/>
  <p:tag name="ORIGWIDTH" val="144"/>
  <p:tag name="PICTUREFILESIZE" val="878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inh^{-1}(x)=\ln(x+\sqrt{1+x^2})&#10;\]&#10;\end{document}&#10;"/>
  <p:tag name="EXTERNALNAME" val="txp_fig"/>
  <p:tag name="BLEND" val="False"/>
  <p:tag name="TRANSPARENT" val="False"/>
  <p:tag name="KEEPFILES" val="False"/>
  <p:tag name="DEBUGPAUSE" val="False"/>
  <p:tag name="RESOLUTION" val="1200"/>
  <p:tag name="TIMEOUT" val="(none)"/>
  <p:tag name="BOXWIDTH" val="350"/>
  <p:tag name="BOXHEIGHT" val="318"/>
  <p:tag name="BOXFONT" val="10"/>
  <p:tag name="BOXWRAP" val="False"/>
  <p:tag name="WORKAROUNDTRANSPARENCYBUG" val="False"/>
  <p:tag name="ALLOWFONTSUBSTITUTION" val="False"/>
  <p:tag name="BITMAPFORMAT" val="pngmono"/>
  <p:tag name="ORIGWIDTH" val="283"/>
  <p:tag name="PICTUREFILESIZE" val="1266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F(\eta_0)=-\frac{1}{4}\eta_0-\frac{1}{12}\eta_0^3+\frac{1}{30}\eta_0^5&#10;+\frac{1}{4}\sqrt{1+\eta_0^2}\ln(\eta_0+\sqrt{1+\eta_0^2})&#10;\]&#10;\end{document}&#10;"/>
  <p:tag name="EXTERNALNAME" val="txp_fig"/>
  <p:tag name="BLEND" val="False"/>
  <p:tag name="TRANSPARENT" val="False"/>
  <p:tag name="KEEPFILES" val="False"/>
  <p:tag name="DEBUGPAUSE" val="False"/>
  <p:tag name="RESOLUTION" val="1200"/>
  <p:tag name="TIMEOUT" val="(none)"/>
  <p:tag name="BOXWIDTH" val="350"/>
  <p:tag name="BOXHEIGHT" val="318"/>
  <p:tag name="BOXFONT" val="10"/>
  <p:tag name="BOXWRAP" val="False"/>
  <p:tag name="WORKAROUNDTRANSPARENCYBUG" val="False"/>
  <p:tag name="ALLOWFONTSUBSTITUTION" val="False"/>
  <p:tag name="BITMAPFORMAT" val="pngmono"/>
  <p:tag name="ORIGWIDTH" val="549"/>
  <p:tag name="PICTUREFILESIZE" val="3152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6791</TotalTime>
  <Words>2051</Words>
  <Application>Microsoft Office PowerPoint</Application>
  <PresentationFormat>画面に合わせる (4:3)</PresentationFormat>
  <Paragraphs>294</Paragraphs>
  <Slides>32</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Arial Unicode MS</vt:lpstr>
      <vt:lpstr>標楷體</vt:lpstr>
      <vt:lpstr>HGP明朝E</vt:lpstr>
      <vt:lpstr>ＭＳ Ｐゴシック</vt:lpstr>
      <vt:lpstr>ＭＳ Ｐ明朝</vt:lpstr>
      <vt:lpstr>StarSymbol</vt:lpstr>
      <vt:lpstr>Arial</vt:lpstr>
      <vt:lpstr>Bookman Old Style</vt:lpstr>
      <vt:lpstr>Calibri</vt:lpstr>
      <vt:lpstr>Century Schoolbook</vt:lpstr>
      <vt:lpstr>Times New Roman</vt:lpstr>
      <vt:lpstr>Verdana</vt:lpstr>
      <vt:lpstr>Wingdings</vt:lpstr>
      <vt:lpstr>雪藤</vt:lpstr>
      <vt:lpstr>原子核物理学の発展とベータ崩壊、重力波</vt:lpstr>
      <vt:lpstr>素粒子物理学実験が専門、2010年の初衝突</vt:lpstr>
      <vt:lpstr>CERN上空から西のほうを見た図</vt:lpstr>
      <vt:lpstr>CERNの全景、右端にアトラス実験の建物（建設中）</vt:lpstr>
      <vt:lpstr>レントゲンによるX線の発見（1895)</vt:lpstr>
      <vt:lpstr>電子と原子核の発見</vt:lpstr>
      <vt:lpstr>原子の世界をひらく</vt:lpstr>
      <vt:lpstr>原子の世界へ扉が開かれた</vt:lpstr>
      <vt:lpstr>素電荷計測の意味</vt:lpstr>
      <vt:lpstr>放射能の発見、原子核と原子モデル</vt:lpstr>
      <vt:lpstr>粒子性と波動性により不確定性原理へ</vt:lpstr>
      <vt:lpstr>中性子の利用、弱い相互作用理論</vt:lpstr>
      <vt:lpstr>ベータ崩壊寿命の計算</vt:lpstr>
      <vt:lpstr>フェルミ関数の計算</vt:lpstr>
      <vt:lpstr>ベータ線のスペクトルと寿命の計算</vt:lpstr>
      <vt:lpstr>フェルミ関数計算で便利な道具</vt:lpstr>
      <vt:lpstr>許容遷移は短寿命だが…</vt:lpstr>
      <vt:lpstr>原子核物理学と1945年8月</vt:lpstr>
      <vt:lpstr>ニュートリノに微細な質量（１９９８）</vt:lpstr>
      <vt:lpstr>ニュートリノ振動の発見</vt:lpstr>
      <vt:lpstr>特殊と一般相対性理論の発見から100年</vt:lpstr>
      <vt:lpstr>重力波検出で力学復習</vt:lpstr>
      <vt:lpstr>CaltecｈのHPより </vt:lpstr>
      <vt:lpstr>陽子線治療という選択肢</vt:lpstr>
      <vt:lpstr>放射線検出器</vt:lpstr>
      <vt:lpstr>霧箱の実験</vt:lpstr>
      <vt:lpstr>自然放射能</vt:lpstr>
      <vt:lpstr>シカゴパイル１は黒鉛と天然ウラン</vt:lpstr>
      <vt:lpstr>まとめ</vt:lpstr>
      <vt:lpstr>Backup</vt:lpstr>
      <vt:lpstr>運転は狭いところをいく</vt:lpstr>
      <vt:lpstr>Geant4シミュレーション</vt:lpstr>
    </vt:vector>
  </TitlesOfParts>
  <Company>UNITCOM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放射線計測と物理学</dc:title>
  <dc:creator>takasima</dc:creator>
  <cp:lastModifiedBy>高嶋隆一</cp:lastModifiedBy>
  <cp:revision>48</cp:revision>
  <dcterms:created xsi:type="dcterms:W3CDTF">2012-08-06T09:03:14Z</dcterms:created>
  <dcterms:modified xsi:type="dcterms:W3CDTF">2021-09-16T07:17:00Z</dcterms:modified>
</cp:coreProperties>
</file>