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3" r:id="rId3"/>
    <p:sldId id="268" r:id="rId4"/>
    <p:sldId id="269" r:id="rId5"/>
    <p:sldId id="260" r:id="rId6"/>
    <p:sldId id="270" r:id="rId7"/>
    <p:sldId id="261" r:id="rId8"/>
    <p:sldId id="262" r:id="rId9"/>
    <p:sldId id="264" r:id="rId10"/>
    <p:sldId id="265" r:id="rId11"/>
    <p:sldId id="266" r:id="rId12"/>
    <p:sldId id="267" r:id="rId13"/>
    <p:sldId id="271" r:id="rId14"/>
    <p:sldId id="272" r:id="rId15"/>
    <p:sldId id="274" r:id="rId16"/>
    <p:sldId id="257" r:id="rId17"/>
    <p:sldId id="258" r:id="rId18"/>
    <p:sldId id="259" r:id="rId19"/>
    <p:sldId id="280" r:id="rId20"/>
    <p:sldId id="276" r:id="rId21"/>
    <p:sldId id="278" r:id="rId22"/>
    <p:sldId id="279" r:id="rId23"/>
    <p:sldId id="275" r:id="rId24"/>
    <p:sldId id="281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 varScale="1">
        <p:scale>
          <a:sx n="111" d="100"/>
          <a:sy n="111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9F6B5-0D80-41BC-B6A2-3BB3B3EFAB47}" type="datetimeFigureOut">
              <a:rPr kumimoji="1" lang="ja-JP" altLang="en-US" smtClean="0"/>
              <a:pPr/>
              <a:t>2012/8/7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EBF28-093E-4A58-8E42-A962DE53CE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4847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dirty="0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3" name="日付プレースホル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dirty="0" smtClean="0"/>
              <a:t>京都教育大学　オープンキャンパス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2481" y="256347"/>
            <a:ext cx="7806240" cy="1142040"/>
          </a:xfrm>
        </p:spPr>
        <p:txBody>
          <a:bodyPr lIns="82945" tIns="41473" rIns="82945" bIns="41473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72481" y="1781467"/>
            <a:ext cx="3908160" cy="4475990"/>
          </a:xfrm>
        </p:spPr>
        <p:txBody>
          <a:bodyPr lIns="82945" tIns="41473" rIns="82945" bIns="41473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718881" y="1781468"/>
            <a:ext cx="3908160" cy="2168868"/>
          </a:xfrm>
        </p:spPr>
        <p:txBody>
          <a:bodyPr lIns="82945" tIns="41473" rIns="82945" bIns="41473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718881" y="4088590"/>
            <a:ext cx="3908160" cy="2168868"/>
          </a:xfrm>
        </p:spPr>
        <p:txBody>
          <a:bodyPr lIns="82945" tIns="41473" rIns="82945" bIns="41473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4767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3C1DE6-7CE0-4394-83FE-B7EA22528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rtl="0" eaLnBrk="1" latinLnBrk="0" hangingPunct="1">
        <a:spcBef>
          <a:spcPct val="0"/>
        </a:spcBef>
        <a:buNone/>
        <a:defRPr kumimoji="1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運動の規則性と不規則性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科学的認識の芽生えと発展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798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アリスタルコスは地球が３倍とした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 smtClean="0"/>
              <a:t>ヒッパルコスは真影が</a:t>
            </a:r>
            <a:r>
              <a:rPr lang="en-US" altLang="ja-JP" sz="3200" dirty="0" smtClean="0"/>
              <a:t>2.5</a:t>
            </a:r>
            <a:r>
              <a:rPr lang="ja-JP" altLang="en-US" sz="3200" dirty="0" smtClean="0"/>
              <a:t>倍で半影の分を加えて</a:t>
            </a:r>
            <a:r>
              <a:rPr lang="en-US" altLang="ja-JP" sz="3200" dirty="0" smtClean="0"/>
              <a:t>3.5</a:t>
            </a:r>
            <a:r>
              <a:rPr lang="ja-JP" altLang="en-US" sz="3200" dirty="0" smtClean="0"/>
              <a:t>倍とした。このおかげでニュートンが万有引力を発見</a:t>
            </a:r>
            <a:endParaRPr kumimoji="1" lang="ja-JP" altLang="en-US" sz="3200" dirty="0"/>
          </a:p>
        </p:txBody>
      </p:sp>
      <p:pic>
        <p:nvPicPr>
          <p:cNvPr id="4" name="コンテンツ プレースホルダー 3" descr="EarthShadow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52" b="3846"/>
          <a:stretch/>
        </p:blipFill>
        <p:spPr>
          <a:xfrm>
            <a:off x="457200" y="1500174"/>
            <a:ext cx="8229600" cy="5357826"/>
          </a:xfrm>
        </p:spPr>
      </p:pic>
    </p:spTree>
    <p:extLst>
      <p:ext uri="{BB962C8B-B14F-4D97-AF65-F5344CB8AC3E}">
        <p14:creationId xmlns:p14="http://schemas.microsoft.com/office/powerpoint/2010/main" xmlns="" val="3999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1498" y="273050"/>
            <a:ext cx="3274016" cy="835721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地球の大きさを測る</a:t>
            </a:r>
            <a:endParaRPr kumimoji="1" lang="ja-JP" altLang="en-US" sz="2800" dirty="0"/>
          </a:p>
        </p:txBody>
      </p:sp>
      <p:pic>
        <p:nvPicPr>
          <p:cNvPr id="5" name="コンテンツ プレースホルダー 4" descr="Eratosthenes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1" t="1363" r="11198"/>
          <a:stretch/>
        </p:blipFill>
        <p:spPr>
          <a:xfrm>
            <a:off x="3460685" y="352791"/>
            <a:ext cx="5683315" cy="5773372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ja-JP" altLang="en-US" sz="1800" dirty="0" smtClean="0"/>
              <a:t>エラトステネス（紀元前</a:t>
            </a:r>
            <a:r>
              <a:rPr lang="en-US" altLang="ja-JP" sz="1800" dirty="0"/>
              <a:t>275</a:t>
            </a:r>
            <a:r>
              <a:rPr lang="ja-JP" altLang="en-US" sz="1800" dirty="0"/>
              <a:t>年 </a:t>
            </a:r>
            <a:r>
              <a:rPr lang="en-US" altLang="ja-JP" sz="1800" dirty="0"/>
              <a:t>- </a:t>
            </a:r>
            <a:r>
              <a:rPr lang="ja-JP" altLang="en-US" sz="1800" dirty="0"/>
              <a:t>紀元前</a:t>
            </a:r>
            <a:r>
              <a:rPr lang="en-US" altLang="ja-JP" sz="1800" dirty="0"/>
              <a:t>194</a:t>
            </a:r>
            <a:r>
              <a:rPr lang="ja-JP" altLang="en-US" sz="1800" dirty="0" smtClean="0"/>
              <a:t>年）が求めた。紀元前２４０年頃。</a:t>
            </a:r>
            <a:endParaRPr lang="en-US" altLang="ja-JP" sz="1800" dirty="0" smtClean="0"/>
          </a:p>
          <a:p>
            <a:pPr marL="285750" indent="-285750">
              <a:buFont typeface="Arial"/>
              <a:buChar char="•"/>
            </a:pPr>
            <a:r>
              <a:rPr lang="ja-JP" altLang="en-US" sz="1800" dirty="0" smtClean="0"/>
              <a:t>シエネとアレキサンドリアの距離と南中時の太陽の角度より。</a:t>
            </a:r>
            <a:endParaRPr lang="en-US" altLang="ja-JP" sz="18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821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太陽までの距離測定</a:t>
            </a:r>
            <a:endParaRPr kumimoji="1" lang="ja-JP" altLang="en-US" dirty="0"/>
          </a:p>
        </p:txBody>
      </p:sp>
      <p:pic>
        <p:nvPicPr>
          <p:cNvPr id="5" name="コンテンツ プレースホルダー 4" descr="Cassini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3" r="11019"/>
          <a:stretch/>
        </p:blipFill>
        <p:spPr>
          <a:xfrm>
            <a:off x="3465513" y="273050"/>
            <a:ext cx="5300320" cy="5853113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ja-JP" altLang="en-US" dirty="0" smtClean="0"/>
              <a:t>下の図</a:t>
            </a:r>
            <a:r>
              <a:rPr kumimoji="1" lang="ja-JP" altLang="en-US" dirty="0" smtClean="0"/>
              <a:t>では金星までの距離測定の方法が示されている。地球上の</a:t>
            </a:r>
            <a:r>
              <a:rPr lang="ja-JP" altLang="en-US" dirty="0" smtClean="0"/>
              <a:t>ある</a:t>
            </a:r>
            <a:r>
              <a:rPr kumimoji="1" lang="ja-JP" altLang="en-US" dirty="0" smtClean="0"/>
              <a:t>地点</a:t>
            </a:r>
            <a:r>
              <a:rPr lang="ja-JP" altLang="en-US" dirty="0" smtClean="0"/>
              <a:t>で、</a:t>
            </a:r>
            <a:r>
              <a:rPr kumimoji="1" lang="ja-JP" altLang="en-US" dirty="0" smtClean="0"/>
              <a:t>レグルス（獅子座）と金星が一致するとき、別の地点の角度と２</a:t>
            </a:r>
            <a:r>
              <a:rPr lang="ja-JP" altLang="en-US" dirty="0" smtClean="0"/>
              <a:t>地点間の距離により、金星までの距離が決まる。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さらに上の図で示されるように太陽と金星の最大離角から、天文単位である地球と太陽の距離が求まる。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実際にはジョバンニ</a:t>
            </a:r>
            <a:r>
              <a:rPr lang="en-US" altLang="ja-JP" dirty="0" smtClean="0"/>
              <a:t>•</a:t>
            </a:r>
            <a:r>
              <a:rPr lang="ja-JP" altLang="en-US" dirty="0" smtClean="0"/>
              <a:t>カッシーニがギニアとパリで火星と恒星を観測して求めた。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26266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185780"/>
            <a:ext cx="6904800" cy="829527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ja-JP" altLang="en-GB" sz="3300">
                <a:cs typeface="ＭＳ Ｐゴシック" charset="0"/>
              </a:rPr>
              <a:t>天体の回転について、</a:t>
            </a:r>
            <a:r>
              <a:rPr lang="en-GB" altLang="ja-JP" sz="3300">
                <a:cs typeface="ＭＳ Ｐゴシック" charset="0"/>
              </a:rPr>
              <a:t>1536</a:t>
            </a:r>
            <a:r>
              <a:rPr lang="ja-JP" altLang="en-GB" sz="3300">
                <a:cs typeface="ＭＳ Ｐゴシック" charset="0"/>
              </a:rPr>
              <a:t>年</a:t>
            </a:r>
            <a:r>
              <a:rPr lang="en-GB" altLang="ja-JP" sz="3300">
                <a:cs typeface="ＭＳ Ｐゴシック" charset="0"/>
              </a:rPr>
              <a:t/>
            </a:r>
            <a:br>
              <a:rPr lang="en-GB" altLang="ja-JP" sz="3300">
                <a:cs typeface="ＭＳ Ｐゴシック" charset="0"/>
              </a:rPr>
            </a:br>
            <a:r>
              <a:rPr lang="ja-JP" altLang="en-GB" sz="3300">
                <a:cs typeface="ＭＳ Ｐゴシック" charset="0"/>
              </a:rPr>
              <a:t>　　　　　　　　　　　　　　　コペルニクス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9360" y="358598"/>
            <a:ext cx="1736640" cy="24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841" y="685512"/>
            <a:ext cx="4376160" cy="368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233140"/>
            <a:ext cx="4311360" cy="370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08160" y="4474551"/>
            <a:ext cx="3585430" cy="1140637"/>
          </a:xfrm>
          <a:prstGeom prst="roundRect">
            <a:avLst>
              <a:gd name="adj" fmla="val 1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2452" rIns="81639" bIns="42452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ja-JP" altLang="en-GB" dirty="0">
                <a:solidFill>
                  <a:schemeClr val="bg2">
                    <a:lumMod val="25000"/>
                  </a:schemeClr>
                </a:solidFill>
                <a:cs typeface="ＭＳ Ｐゴシック" charset="0"/>
              </a:rPr>
              <a:t>地軸の傾き、一年の説明</a:t>
            </a:r>
            <a:endParaRPr lang="en-GB" altLang="ja-JP" dirty="0">
              <a:solidFill>
                <a:schemeClr val="bg2">
                  <a:lumMod val="25000"/>
                </a:schemeClr>
              </a:solidFill>
              <a:cs typeface="ＭＳ Ｐゴシック" charset="0"/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altLang="ja-JP" dirty="0">
              <a:solidFill>
                <a:schemeClr val="bg2">
                  <a:lumMod val="25000"/>
                </a:schemeClr>
              </a:solidFill>
              <a:cs typeface="ＭＳ Ｐゴシック" charset="0"/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ja-JP" altLang="en-GB" dirty="0">
                <a:solidFill>
                  <a:schemeClr val="bg2">
                    <a:lumMod val="25000"/>
                  </a:schemeClr>
                </a:solidFill>
                <a:cs typeface="ＭＳ Ｐゴシック" charset="0"/>
              </a:rPr>
              <a:t>土星：</a:t>
            </a:r>
            <a:r>
              <a:rPr lang="en-GB" altLang="ja-JP" dirty="0">
                <a:solidFill>
                  <a:schemeClr val="bg2">
                    <a:lumMod val="25000"/>
                  </a:schemeClr>
                </a:solidFill>
                <a:cs typeface="ＭＳ Ｐゴシック" charset="0"/>
              </a:rPr>
              <a:t>30</a:t>
            </a:r>
            <a:r>
              <a:rPr lang="ja-JP" altLang="en-GB" dirty="0">
                <a:solidFill>
                  <a:schemeClr val="bg2">
                    <a:lumMod val="25000"/>
                  </a:schemeClr>
                </a:solidFill>
                <a:cs typeface="ＭＳ Ｐゴシック" charset="0"/>
              </a:rPr>
              <a:t>年、木星：</a:t>
            </a:r>
            <a:r>
              <a:rPr lang="en-GB" altLang="ja-JP" dirty="0">
                <a:solidFill>
                  <a:schemeClr val="bg2">
                    <a:lumMod val="25000"/>
                  </a:schemeClr>
                </a:solidFill>
                <a:cs typeface="ＭＳ Ｐゴシック" charset="0"/>
              </a:rPr>
              <a:t>12</a:t>
            </a:r>
            <a:r>
              <a:rPr lang="ja-JP" altLang="en-GB" dirty="0">
                <a:solidFill>
                  <a:schemeClr val="bg2">
                    <a:lumMod val="25000"/>
                  </a:schemeClr>
                </a:solidFill>
                <a:cs typeface="ＭＳ Ｐゴシック" charset="0"/>
              </a:rPr>
              <a:t>年</a:t>
            </a:r>
            <a:endParaRPr lang="en-GB" altLang="ja-JP" dirty="0">
              <a:solidFill>
                <a:schemeClr val="bg2">
                  <a:lumMod val="25000"/>
                </a:schemeClr>
              </a:solidFill>
              <a:cs typeface="ＭＳ Ｐゴシック" charset="0"/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ja-JP" altLang="en-GB" dirty="0">
                <a:solidFill>
                  <a:schemeClr val="bg2">
                    <a:lumMod val="25000"/>
                  </a:schemeClr>
                </a:solidFill>
                <a:cs typeface="ＭＳ Ｐゴシック" charset="0"/>
              </a:rPr>
              <a:t>火星：</a:t>
            </a:r>
            <a:r>
              <a:rPr lang="en-GB" altLang="ja-JP" dirty="0">
                <a:solidFill>
                  <a:schemeClr val="bg2">
                    <a:lumMod val="25000"/>
                  </a:schemeClr>
                </a:solidFill>
                <a:cs typeface="ＭＳ Ｐゴシック" charset="0"/>
              </a:rPr>
              <a:t>2</a:t>
            </a:r>
            <a:r>
              <a:rPr lang="ja-JP" altLang="en-GB" dirty="0">
                <a:solidFill>
                  <a:schemeClr val="bg2">
                    <a:lumMod val="25000"/>
                  </a:schemeClr>
                </a:solidFill>
                <a:cs typeface="ＭＳ Ｐゴシック" charset="0"/>
              </a:rPr>
              <a:t>年、金星：</a:t>
            </a:r>
            <a:r>
              <a:rPr lang="en-GB" altLang="ja-JP" dirty="0">
                <a:solidFill>
                  <a:schemeClr val="bg2">
                    <a:lumMod val="25000"/>
                  </a:schemeClr>
                </a:solidFill>
                <a:cs typeface="ＭＳ Ｐゴシック" charset="0"/>
              </a:rPr>
              <a:t>9</a:t>
            </a:r>
            <a:r>
              <a:rPr lang="ja-JP" altLang="en-GB" dirty="0">
                <a:solidFill>
                  <a:schemeClr val="bg2">
                    <a:lumMod val="25000"/>
                  </a:schemeClr>
                </a:solidFill>
                <a:cs typeface="ＭＳ Ｐゴシック" charset="0"/>
              </a:rPr>
              <a:t>ヶ月、水星：</a:t>
            </a:r>
            <a:r>
              <a:rPr lang="en-GB" altLang="ja-JP" dirty="0">
                <a:solidFill>
                  <a:schemeClr val="bg2">
                    <a:lumMod val="25000"/>
                  </a:schemeClr>
                </a:solidFill>
                <a:cs typeface="ＭＳ Ｐゴシック" charset="0"/>
              </a:rPr>
              <a:t>80</a:t>
            </a:r>
            <a:r>
              <a:rPr lang="ja-JP" altLang="en-GB" dirty="0">
                <a:solidFill>
                  <a:schemeClr val="bg2">
                    <a:lumMod val="25000"/>
                  </a:schemeClr>
                </a:solidFill>
                <a:cs typeface="ＭＳ Ｐゴシック" charset="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xmlns="" val="38091604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459432"/>
            <a:ext cx="4139952" cy="2448272"/>
          </a:xfrm>
          <a:ln/>
        </p:spPr>
        <p:txBody>
          <a:bodyPr lIns="82945" tIns="41473" rIns="82945" bIns="41473">
            <a:normAutofit/>
          </a:bodyPr>
          <a:lstStyle/>
          <a:p>
            <a:pPr marL="342900" indent="-342900" algn="l">
              <a:buFont typeface="Arial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ja-JP" altLang="en-GB" sz="2500" dirty="0">
                <a:cs typeface="ＭＳ Ｐゴシック" charset="0"/>
              </a:rPr>
              <a:t>ティコ・</a:t>
            </a:r>
            <a:r>
              <a:rPr lang="ja-JP" altLang="en-GB" sz="2500" dirty="0" smtClean="0">
                <a:cs typeface="ＭＳ Ｐゴシック" charset="0"/>
              </a:rPr>
              <a:t>ブラーエ</a:t>
            </a:r>
            <a:r>
              <a:rPr lang="ja-JP" altLang="en-US" sz="2500" dirty="0" smtClean="0">
                <a:cs typeface="ＭＳ Ｐゴシック" charset="0"/>
              </a:rPr>
              <a:t>がウラニボルク</a:t>
            </a:r>
            <a:r>
              <a:rPr lang="ja-JP" altLang="en-GB" sz="2500" dirty="0" smtClean="0">
                <a:cs typeface="ＭＳ Ｐゴシック" charset="0"/>
              </a:rPr>
              <a:t>天文台</a:t>
            </a:r>
            <a:r>
              <a:rPr lang="ja-JP" altLang="en-US" sz="2500" dirty="0" smtClean="0">
                <a:cs typeface="ＭＳ Ｐゴシック" charset="0"/>
              </a:rPr>
              <a:t>で惑星運行データを集積、ケプラーが引き継ぐ</a:t>
            </a:r>
            <a:endParaRPr lang="ja-JP" altLang="en-GB" sz="2500" dirty="0">
              <a:cs typeface="ＭＳ Ｐゴシック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2674" y="0"/>
            <a:ext cx="4671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2" name="図 1" descr="Kepler_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28800"/>
            <a:ext cx="39751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432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52321" y="0"/>
            <a:ext cx="7807680" cy="1143480"/>
          </a:xfrm>
          <a:ln/>
        </p:spPr>
        <p:txBody>
          <a:bodyPr lIns="82945" tIns="41473" rIns="82945" bIns="41473"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ja-JP" altLang="en-GB" dirty="0">
                <a:ea typeface="ＭＳ Ｐゴシック" charset="-128"/>
              </a:rPr>
              <a:t>ガリレオ衛星</a:t>
            </a:r>
            <a:r>
              <a:rPr lang="ja-JP" altLang="en-GB" dirty="0" smtClean="0">
                <a:ea typeface="ＭＳ Ｐゴシック" charset="-128"/>
              </a:rPr>
              <a:t>と軌道</a:t>
            </a:r>
            <a:r>
              <a:rPr lang="ja-JP" altLang="en-GB" dirty="0">
                <a:ea typeface="ＭＳ Ｐゴシック" charset="-128"/>
              </a:rPr>
              <a:t>周期、光速度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25144"/>
            <a:ext cx="3705120" cy="1791548"/>
          </a:xfrm>
          <a:prstGeom prst="rect">
            <a:avLst/>
          </a:prstGeom>
          <a:noFill/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4636800" y="881373"/>
            <a:ext cx="4114672" cy="3784438"/>
          </a:xfrm>
          <a:prstGeom prst="roundRect">
            <a:avLst>
              <a:gd name="adj" fmla="val 3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ja-JP" altLang="en-GB" sz="2500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</a:rPr>
              <a:t>イオ：</a:t>
            </a:r>
            <a:r>
              <a:rPr lang="en-GB" altLang="ja-JP" sz="2500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</a:rPr>
              <a:t>1.76</a:t>
            </a:r>
            <a:r>
              <a:rPr lang="ja-JP" altLang="en-GB" sz="2500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</a:rPr>
              <a:t>日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ja-JP" altLang="en-GB" sz="2500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</a:rPr>
              <a:t>エウロパ：</a:t>
            </a:r>
            <a:r>
              <a:rPr lang="en-GB" altLang="ja-JP" sz="2500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</a:rPr>
              <a:t>3.5</a:t>
            </a:r>
            <a:r>
              <a:rPr lang="ja-JP" altLang="en-GB" sz="2500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</a:rPr>
              <a:t>日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ja-JP" altLang="en-GB" sz="2500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</a:rPr>
              <a:t>ガニメデ：</a:t>
            </a:r>
            <a:r>
              <a:rPr lang="en-GB" altLang="ja-JP" sz="2500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</a:rPr>
              <a:t>7.16</a:t>
            </a:r>
            <a:r>
              <a:rPr lang="ja-JP" altLang="en-GB" sz="2500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</a:rPr>
              <a:t>日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ja-JP" altLang="en-GB" sz="2500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</a:rPr>
              <a:t>カリスト：</a:t>
            </a:r>
            <a:r>
              <a:rPr lang="en-GB" altLang="ja-JP" sz="2500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</a:rPr>
              <a:t>16.69</a:t>
            </a:r>
            <a:r>
              <a:rPr lang="ja-JP" altLang="en-GB" sz="2500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</a:rPr>
              <a:t>日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ja-JP" altLang="en-GB" sz="2500" dirty="0">
              <a:solidFill>
                <a:schemeClr val="bg2">
                  <a:lumMod val="25000"/>
                </a:schemeClr>
              </a:solidFill>
              <a:ea typeface="ＭＳ Ｐゴシック" charset="-128"/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ja-JP" altLang="en-GB" sz="2500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</a:rPr>
              <a:t>ガリレオ：航海用の時間計測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ja-JP" altLang="en-GB" sz="2500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</a:rPr>
              <a:t>手段として提案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ja-JP" altLang="en-GB" sz="2500" dirty="0">
              <a:solidFill>
                <a:schemeClr val="bg2">
                  <a:lumMod val="25000"/>
                </a:schemeClr>
              </a:solidFill>
              <a:ea typeface="ＭＳ Ｐゴシック" charset="-128"/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ja-JP" sz="2500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</a:rPr>
              <a:t>1670</a:t>
            </a:r>
            <a:r>
              <a:rPr lang="ja-JP" altLang="en-GB" sz="2500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</a:rPr>
              <a:t>年、オラウス・レーマー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ja-JP" altLang="en-GB" sz="2500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</a:rPr>
              <a:t>木星の衛星の周期の乱れ</a:t>
            </a:r>
          </a:p>
        </p:txBody>
      </p:sp>
      <p:pic>
        <p:nvPicPr>
          <p:cNvPr id="6" name="図 5" descr="ガリレオと聖職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68760"/>
            <a:ext cx="4633275" cy="51845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ジュネーブの科学博物館</a:t>
            </a:r>
            <a:endParaRPr kumimoji="1" lang="ja-JP" altLang="en-US" dirty="0"/>
          </a:p>
        </p:txBody>
      </p:sp>
      <p:pic>
        <p:nvPicPr>
          <p:cNvPr id="7" name="コンテンツ プレースホルダ 6" descr="09MarCERN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500188"/>
            <a:ext cx="6034616" cy="4525962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3960440" cy="936104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古い機械式時計</a:t>
            </a:r>
            <a:endParaRPr kumimoji="1" lang="ja-JP" altLang="en-US" sz="2000" dirty="0"/>
          </a:p>
        </p:txBody>
      </p:sp>
      <p:pic>
        <p:nvPicPr>
          <p:cNvPr id="7" name="コンテンツ プレースホルダ 6" descr="09MarCERN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45477" y="260648"/>
            <a:ext cx="4698523" cy="6264696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pic>
        <p:nvPicPr>
          <p:cNvPr id="8" name="図 7" descr="09MarCERN 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4427984" cy="3320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時計の仕組みの模型</a:t>
            </a:r>
            <a:endParaRPr kumimoji="1" lang="ja-JP" altLang="en-US" dirty="0"/>
          </a:p>
        </p:txBody>
      </p:sp>
      <p:pic>
        <p:nvPicPr>
          <p:cNvPr id="7" name="コンテンツ プレースホルダ 6" descr="09MarCERN 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500188"/>
            <a:ext cx="6034616" cy="4525962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機械式腕時計の構造</a:t>
            </a:r>
            <a:endParaRPr kumimoji="1" lang="ja-JP" altLang="en-US"/>
          </a:p>
        </p:txBody>
      </p:sp>
      <p:pic>
        <p:nvPicPr>
          <p:cNvPr id="7" name="コンテンツ プレースホルダ 6" descr="腕時計の構造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7172" y="1500188"/>
            <a:ext cx="6189656" cy="4525962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836712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素粒子物理学実験が専門、</a:t>
            </a:r>
            <a:r>
              <a:rPr kumimoji="1" lang="en-US" altLang="ja-JP" sz="3200" dirty="0" smtClean="0"/>
              <a:t>2010</a:t>
            </a:r>
            <a:r>
              <a:rPr kumimoji="1" lang="ja-JP" altLang="en-US" sz="3200" dirty="0" smtClean="0"/>
              <a:t>年の初衝突</a:t>
            </a:r>
            <a:endParaRPr kumimoji="1" lang="ja-JP" altLang="en-US" sz="3200" dirty="0"/>
          </a:p>
        </p:txBody>
      </p:sp>
      <p:pic>
        <p:nvPicPr>
          <p:cNvPr id="7" name="コンテンツ プレースホルダ 6" descr="1003059_74-A4-at-144-dp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708189" cy="5130838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6021288"/>
            <a:ext cx="8634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SCT</a:t>
            </a:r>
            <a:r>
              <a:rPr lang="ja-JP" altLang="en-US" sz="1600" dirty="0" smtClean="0"/>
              <a:t>の常駐組：サヴェリオ、ぺトラ、</a:t>
            </a:r>
            <a:r>
              <a:rPr lang="ja-JP" altLang="en-US" sz="1600" dirty="0" smtClean="0"/>
              <a:t>ヨバン</a:t>
            </a:r>
            <a:r>
              <a:rPr lang="ja-JP" altLang="en-US" sz="1600" dirty="0" smtClean="0"/>
              <a:t>、アラン、サンドラ、ホセ、デーブ、スティーブ、順治、マルコ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原子の世界の不規則性</a:t>
            </a:r>
            <a:endParaRPr kumimoji="1" lang="ja-JP" altLang="en-US" dirty="0"/>
          </a:p>
        </p:txBody>
      </p:sp>
      <p:pic>
        <p:nvPicPr>
          <p:cNvPr id="7" name="コンテンツ プレースホルダ 6" descr="20080427-MaxPlan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556792"/>
            <a:ext cx="3225777" cy="4525962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1880" y="1484784"/>
            <a:ext cx="5279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dirty="0" smtClean="0"/>
              <a:t>黒体</a:t>
            </a:r>
            <a:r>
              <a:rPr kumimoji="1" lang="ja-JP" altLang="en-US" dirty="0" smtClean="0"/>
              <a:t>輻射の研究からプランク定数とボルツマン定数を求めた。原子スケールをきめ、量子論を発展させた</a:t>
            </a:r>
            <a:endParaRPr kumimoji="1" lang="en-US" altLang="ja-JP" dirty="0" smtClean="0"/>
          </a:p>
          <a:p>
            <a:pPr>
              <a:buFont typeface="Arial" pitchFamily="34" charset="0"/>
              <a:buChar char="•"/>
            </a:pPr>
            <a:endParaRPr lang="en-US" altLang="ja-JP" dirty="0" smtClean="0"/>
          </a:p>
          <a:p>
            <a:pPr>
              <a:buFont typeface="Arial" pitchFamily="34" charset="0"/>
              <a:buChar char="•"/>
            </a:pPr>
            <a:endParaRPr kumimoji="1" lang="ja-JP" altLang="en-US" dirty="0"/>
          </a:p>
        </p:txBody>
      </p:sp>
      <p:pic>
        <p:nvPicPr>
          <p:cNvPr id="9" name="図 8" descr="RJ_Wien_Plan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636912"/>
            <a:ext cx="37973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256347"/>
            <a:ext cx="8147991" cy="1084421"/>
          </a:xfrm>
          <a:ln/>
        </p:spPr>
        <p:txBody>
          <a:bodyPr lIns="82945" tIns="41473" rIns="82945" bIns="41473"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ja-JP" altLang="en-US" sz="3600" dirty="0" smtClean="0"/>
              <a:t>粒子性と波動性により不確定性原理へ</a:t>
            </a:r>
            <a:endParaRPr lang="ja-JP" altLang="en-GB" sz="3600" dirty="0">
              <a:ea typeface="ＭＳ Ｐゴシック" charset="-12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933056"/>
            <a:ext cx="2534400" cy="2534666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880" y="1880838"/>
            <a:ext cx="3909600" cy="4277249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79512" y="1700808"/>
            <a:ext cx="45945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dirty="0" smtClean="0"/>
              <a:t>スイスの高校教師バルマーの導いた水素</a:t>
            </a:r>
            <a:endParaRPr kumimoji="1" lang="en-US" altLang="ja-JP" dirty="0" smtClean="0"/>
          </a:p>
          <a:p>
            <a:r>
              <a:rPr lang="ja-JP" altLang="en-US" dirty="0" smtClean="0"/>
              <a:t>原子スペクトルを説明するボーアの理論</a:t>
            </a:r>
            <a:endParaRPr lang="en-US" altLang="ja-JP" dirty="0" smtClean="0"/>
          </a:p>
          <a:p>
            <a:r>
              <a:rPr lang="ja-JP" altLang="en-US" dirty="0" smtClean="0"/>
              <a:t>前期量子論と呼ぶ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pPr>
              <a:buFont typeface="Arial" pitchFamily="34" charset="0"/>
              <a:buChar char="•"/>
            </a:pPr>
            <a:r>
              <a:rPr kumimoji="1" lang="ja-JP" altLang="en-US" dirty="0" smtClean="0"/>
              <a:t>固有スピンや磁気能率を取り扱うことが</a:t>
            </a:r>
            <a:endParaRPr kumimoji="1" lang="en-US" altLang="ja-JP" dirty="0" smtClean="0"/>
          </a:p>
          <a:p>
            <a:r>
              <a:rPr lang="ja-JP" altLang="en-US" dirty="0" smtClean="0"/>
              <a:t>できる、ハイゼンベルグによる行列力学の建設</a:t>
            </a:r>
            <a:endParaRPr lang="en-US" altLang="ja-JP" dirty="0" smtClean="0"/>
          </a:p>
          <a:p>
            <a:r>
              <a:rPr kumimoji="1" lang="ja-JP" altLang="en-US" dirty="0" smtClean="0"/>
              <a:t>理論体系が発展して量子力学と呼ばれる</a:t>
            </a:r>
            <a:endParaRPr kumimoji="1" lang="ja-JP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古典力学でのカオス現象の発見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力学系がほんの少しだけ複雑になるだけで、予測不可能に</a:t>
            </a:r>
            <a:endParaRPr kumimoji="1" lang="en-US" altLang="ja-JP" dirty="0" smtClean="0"/>
          </a:p>
          <a:p>
            <a:r>
              <a:rPr lang="ja-JP" altLang="en-US" dirty="0" smtClean="0"/>
              <a:t>簡単に実験できる例としての二重振り子</a:t>
            </a:r>
            <a:endParaRPr lang="en-US" altLang="ja-JP" dirty="0" smtClean="0"/>
          </a:p>
          <a:p>
            <a:pPr lvl="1"/>
            <a:r>
              <a:rPr kumimoji="1" lang="en-US" altLang="ja-JP" smtClean="0"/>
              <a:t>Double pendulum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二重振り子の製作</a:t>
            </a:r>
            <a:endParaRPr kumimoji="1" lang="ja-JP" altLang="en-US" dirty="0"/>
          </a:p>
        </p:txBody>
      </p:sp>
      <p:pic>
        <p:nvPicPr>
          <p:cNvPr id="7" name="コンテンツ プレースホルダ 6" descr="doublependulum_02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80522" y="1500188"/>
            <a:ext cx="1782955" cy="4525962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図の引用リスト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Sizing up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 Universe, National Geographic, J. R. </a:t>
            </a:r>
            <a:r>
              <a:rPr lang="en-US" altLang="ja-JP" dirty="0" err="1" smtClean="0"/>
              <a:t>Gott</a:t>
            </a:r>
            <a:r>
              <a:rPr lang="en-US" altLang="ja-JP" dirty="0" smtClean="0"/>
              <a:t>, R. J. </a:t>
            </a:r>
            <a:r>
              <a:rPr lang="en-US" altLang="ja-JP" dirty="0" err="1" smtClean="0"/>
              <a:t>Vandelbei</a:t>
            </a:r>
            <a:endParaRPr lang="en-US" altLang="ja-JP" dirty="0" smtClean="0"/>
          </a:p>
          <a:p>
            <a:r>
              <a:rPr lang="ja-JP" altLang="en-US" dirty="0" smtClean="0"/>
              <a:t>かわいい</a:t>
            </a:r>
            <a:r>
              <a:rPr lang="ja-JP" altLang="en-US" dirty="0" smtClean="0"/>
              <a:t>物理（サイエンスカフェ）、菊池誠</a:t>
            </a:r>
            <a:endParaRPr lang="en-US" altLang="ja-JP" dirty="0" smtClean="0"/>
          </a:p>
          <a:p>
            <a:r>
              <a:rPr lang="ja-JP" altLang="en-US" smtClean="0"/>
              <a:t>ミクロの世界、高田健次郎</a:t>
            </a:r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0966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CERN</a:t>
            </a:r>
            <a:r>
              <a:rPr kumimoji="1" lang="ja-JP" altLang="en-US" sz="2800" dirty="0" smtClean="0"/>
              <a:t>上空から西のほうを見た図</a:t>
            </a:r>
            <a:endParaRPr kumimoji="1" lang="ja-JP" altLang="en-US" sz="28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9" name="コンテンツ プレースホルダ 8" descr="jura-lett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8005031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62074"/>
          </a:xfrm>
        </p:spPr>
        <p:txBody>
          <a:bodyPr>
            <a:normAutofit/>
          </a:bodyPr>
          <a:lstStyle/>
          <a:p>
            <a:r>
              <a:rPr kumimoji="1" lang="en-US" altLang="ja-JP" sz="1800" dirty="0" smtClean="0"/>
              <a:t>CERN</a:t>
            </a:r>
            <a:r>
              <a:rPr kumimoji="1" lang="ja-JP" altLang="en-US" sz="1800" dirty="0" smtClean="0"/>
              <a:t>の全景、右端にアトラス実験の</a:t>
            </a:r>
            <a:r>
              <a:rPr kumimoji="1" lang="ja-JP" altLang="en-US" sz="1800" dirty="0" smtClean="0"/>
              <a:t>建物（建設中）</a:t>
            </a:r>
            <a:endParaRPr kumimoji="1" lang="ja-JP" altLang="en-US" sz="1800" dirty="0"/>
          </a:p>
        </p:txBody>
      </p:sp>
      <p:pic>
        <p:nvPicPr>
          <p:cNvPr id="7" name="コンテンツ プレースホルダ 6" descr="swissS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8380677" cy="5594102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時間の測定と距離の測定から世界観を構築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振り子の等時性の発見が正確な時計のもと</a:t>
            </a:r>
            <a:endParaRPr kumimoji="1" lang="en-US" altLang="ja-JP" dirty="0" smtClean="0"/>
          </a:p>
          <a:p>
            <a:r>
              <a:rPr lang="ja-JP" altLang="en-US" dirty="0" smtClean="0"/>
              <a:t>天体の運動の研究から力学が生まれた</a:t>
            </a:r>
            <a:endParaRPr lang="en-US" altLang="ja-JP" dirty="0" smtClean="0"/>
          </a:p>
          <a:p>
            <a:r>
              <a:rPr kumimoji="1" lang="ja-JP" altLang="en-US" dirty="0" smtClean="0"/>
              <a:t>ギリシャの科学がラテン語の書物として中世ヨーロッパに伝わった</a:t>
            </a:r>
            <a:endParaRPr kumimoji="1" lang="en-US" altLang="ja-JP" dirty="0" smtClean="0"/>
          </a:p>
          <a:p>
            <a:r>
              <a:rPr lang="ja-JP" altLang="en-US" dirty="0" smtClean="0"/>
              <a:t>コペルニクス、ガリレオ、チコブラーエ、ケプラーが主な登場人物</a:t>
            </a:r>
            <a:endParaRPr lang="en-US" altLang="ja-JP" dirty="0" smtClean="0"/>
          </a:p>
          <a:p>
            <a:r>
              <a:rPr kumimoji="1" lang="ja-JP" altLang="en-US" dirty="0" smtClean="0"/>
              <a:t>ニュートンによって天体の運行の法則が理解できた</a:t>
            </a:r>
            <a:r>
              <a:rPr lang="ja-JP" altLang="en-US" dirty="0" smtClean="0"/>
              <a:t>。運動の</a:t>
            </a:r>
            <a:r>
              <a:rPr lang="en-US" altLang="ja-JP" dirty="0" smtClean="0"/>
              <a:t>3</a:t>
            </a:r>
            <a:r>
              <a:rPr lang="ja-JP" altLang="en-US" dirty="0" smtClean="0"/>
              <a:t>法則、万有引力の法則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天体の運動の規則性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金星の見かけの周期は５８４日、マヤ天文学では８年の天球との位置関係の周期性が認識されていた（</a:t>
            </a:r>
            <a:r>
              <a:rPr kumimoji="1" lang="en-US" altLang="ja-JP" dirty="0" smtClean="0"/>
              <a:t>584x5/365.242=7.995)</a:t>
            </a:r>
          </a:p>
          <a:p>
            <a:r>
              <a:rPr lang="ja-JP" altLang="en-US" dirty="0"/>
              <a:t>地軸の歳差運動の周期は約</a:t>
            </a:r>
            <a:r>
              <a:rPr lang="en-US" altLang="ja-JP" dirty="0"/>
              <a:t>2</a:t>
            </a:r>
            <a:r>
              <a:rPr lang="ja-JP" altLang="en-US" dirty="0"/>
              <a:t>万</a:t>
            </a:r>
            <a:r>
              <a:rPr lang="en-US" altLang="ja-JP" dirty="0" smtClean="0"/>
              <a:t>5800</a:t>
            </a:r>
            <a:r>
              <a:rPr lang="ja-JP" altLang="en-US" dirty="0" smtClean="0"/>
              <a:t>年、最も長周期のジャイロスコープ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春分の日にククルカンが出現</a:t>
            </a:r>
            <a:endParaRPr kumimoji="1" lang="ja-JP" altLang="en-US" dirty="0"/>
          </a:p>
        </p:txBody>
      </p:sp>
      <p:pic>
        <p:nvPicPr>
          <p:cNvPr id="7" name="コンテンツ プレースホルダ 6" descr="Chichen-Itza_El_Castil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32899"/>
            <a:ext cx="6768752" cy="5076564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チチェンイッツアのカラコル天文台</a:t>
            </a:r>
            <a:endParaRPr kumimoji="1" lang="ja-JP" altLang="en-US" dirty="0"/>
          </a:p>
        </p:txBody>
      </p:sp>
      <p:pic>
        <p:nvPicPr>
          <p:cNvPr id="7" name="コンテンツ プレースホルダ 6" descr="EL_CARACOL_in_Chichen_It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500188"/>
            <a:ext cx="6034616" cy="4525962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京都教育大学　オープンキャンパス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1DE6-7CE0-4394-83FE-B7EA225280E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太陽までの距離測定の最初の試み</a:t>
            </a:r>
            <a:endParaRPr kumimoji="1" lang="ja-JP" altLang="en-US" dirty="0"/>
          </a:p>
        </p:txBody>
      </p:sp>
      <p:pic>
        <p:nvPicPr>
          <p:cNvPr id="4" name="コンテンツ プレースホルダー 3" descr="Aristarchus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" t="2601" r="6025" b="10132"/>
          <a:stretch/>
        </p:blipFill>
        <p:spPr>
          <a:xfrm>
            <a:off x="1223190" y="3961336"/>
            <a:ext cx="6527897" cy="1910109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138905" y="2046186"/>
            <a:ext cx="763542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sz="2400" dirty="0" smtClean="0"/>
              <a:t>サモスの</a:t>
            </a:r>
            <a:r>
              <a:rPr lang="ja-JP" altLang="en-US" sz="2400" dirty="0"/>
              <a:t>アリスタルコス、紀元前</a:t>
            </a:r>
            <a:r>
              <a:rPr lang="en-US" altLang="ja-JP" sz="2400" dirty="0"/>
              <a:t>310</a:t>
            </a:r>
            <a:r>
              <a:rPr lang="ja-JP" altLang="en-US" sz="2400" dirty="0"/>
              <a:t>年 </a:t>
            </a:r>
            <a:r>
              <a:rPr lang="en-US" altLang="ja-JP" sz="2400" dirty="0"/>
              <a:t>- </a:t>
            </a:r>
            <a:r>
              <a:rPr lang="ja-JP" altLang="en-US" sz="2400" dirty="0"/>
              <a:t>紀元前</a:t>
            </a:r>
            <a:r>
              <a:rPr lang="en-US" altLang="ja-JP" sz="2400" dirty="0"/>
              <a:t>230</a:t>
            </a:r>
            <a:r>
              <a:rPr lang="ja-JP" altLang="en-US" sz="2400" dirty="0"/>
              <a:t>年頃</a:t>
            </a:r>
            <a:endParaRPr lang="en-US" altLang="ja-JP" sz="2400" dirty="0" smtClean="0"/>
          </a:p>
          <a:p>
            <a:pPr marL="285750" indent="-285750">
              <a:buFont typeface="Arial"/>
              <a:buChar char="•"/>
            </a:pPr>
            <a:r>
              <a:rPr lang="ja-JP" altLang="en-US" sz="2400" dirty="0" smtClean="0"/>
              <a:t>上弦または下弦の月と太陽の離角を測定する</a:t>
            </a:r>
            <a:endParaRPr lang="en-US" altLang="ja-JP" sz="2400" dirty="0" smtClean="0"/>
          </a:p>
          <a:p>
            <a:pPr marL="285750" indent="-285750">
              <a:buFont typeface="Arial"/>
              <a:buChar char="•"/>
            </a:pPr>
            <a:r>
              <a:rPr kumimoji="1" lang="ja-JP" altLang="en-US" sz="2400" dirty="0" smtClean="0"/>
              <a:t>測定は８７度だったが、実際は</a:t>
            </a:r>
            <a:r>
              <a:rPr kumimoji="1" lang="en-US" altLang="ja-JP" sz="2400" dirty="0" smtClean="0"/>
              <a:t>89.85</a:t>
            </a:r>
            <a:r>
              <a:rPr kumimoji="1" lang="ja-JP" altLang="en-US" sz="2400" dirty="0" smtClean="0"/>
              <a:t>度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919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491</TotalTime>
  <Words>756</Words>
  <Application>Microsoft Office PowerPoint</Application>
  <PresentationFormat>画面に合わせる (4:3)</PresentationFormat>
  <Paragraphs>119</Paragraphs>
  <Slides>24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雪藤</vt:lpstr>
      <vt:lpstr>運動の規則性と不規則性</vt:lpstr>
      <vt:lpstr>素粒子物理学実験が専門、2010年の初衝突</vt:lpstr>
      <vt:lpstr>CERN上空から西のほうを見た図</vt:lpstr>
      <vt:lpstr>CERNの全景、右端にアトラス実験の建物（建設中）</vt:lpstr>
      <vt:lpstr>時間の測定と距離の測定から世界観を構築</vt:lpstr>
      <vt:lpstr>天体の運動の規則性</vt:lpstr>
      <vt:lpstr>春分の日にククルカンが出現</vt:lpstr>
      <vt:lpstr>チチェンイッツアのカラコル天文台</vt:lpstr>
      <vt:lpstr>太陽までの距離測定の最初の試み</vt:lpstr>
      <vt:lpstr>アリスタルコスは地球が３倍とした ヒッパルコスは真影が2.5倍で半影の分を加えて3.5倍とした。このおかげでニュートンが万有引力を発見</vt:lpstr>
      <vt:lpstr>地球の大きさを測る</vt:lpstr>
      <vt:lpstr>太陽までの距離測定</vt:lpstr>
      <vt:lpstr>天体の回転について、1536年 　　　　　　　　　　　　　　　コペルニクス</vt:lpstr>
      <vt:lpstr>ティコ・ブラーエがウラニボルク天文台で惑星運行データを集積、ケプラーが引き継ぐ</vt:lpstr>
      <vt:lpstr>ガリレオ衛星と軌道周期、光速度</vt:lpstr>
      <vt:lpstr>ジュネーブの科学博物館</vt:lpstr>
      <vt:lpstr>古い機械式時計</vt:lpstr>
      <vt:lpstr>時計の仕組みの模型</vt:lpstr>
      <vt:lpstr>機械式腕時計の構造</vt:lpstr>
      <vt:lpstr>原子の世界の不規則性</vt:lpstr>
      <vt:lpstr>粒子性と波動性により不確定性原理へ</vt:lpstr>
      <vt:lpstr>古典力学でのカオス現象の発見</vt:lpstr>
      <vt:lpstr>二重振り子の製作</vt:lpstr>
      <vt:lpstr>図の引用リスト</vt:lpstr>
    </vt:vector>
  </TitlesOfParts>
  <Company>UNITCOM 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運動の規則性と不規則性</dc:title>
  <dc:creator>takasima</dc:creator>
  <cp:lastModifiedBy>takasima</cp:lastModifiedBy>
  <cp:revision>44</cp:revision>
  <dcterms:created xsi:type="dcterms:W3CDTF">2012-08-01T05:29:08Z</dcterms:created>
  <dcterms:modified xsi:type="dcterms:W3CDTF">2012-08-07T02:35:04Z</dcterms:modified>
</cp:coreProperties>
</file>